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17"/>
  </p:notesMasterIdLst>
  <p:handoutMasterIdLst>
    <p:handoutMasterId r:id="rId18"/>
  </p:handoutMasterIdLst>
  <p:sldIdLst>
    <p:sldId id="1626" r:id="rId3"/>
    <p:sldId id="1376" r:id="rId4"/>
    <p:sldId id="1621" r:id="rId5"/>
    <p:sldId id="1630" r:id="rId6"/>
    <p:sldId id="1631" r:id="rId7"/>
    <p:sldId id="1624" r:id="rId8"/>
    <p:sldId id="1634" r:id="rId9"/>
    <p:sldId id="1632" r:id="rId10"/>
    <p:sldId id="1633" r:id="rId11"/>
    <p:sldId id="1625" r:id="rId12"/>
    <p:sldId id="1629" r:id="rId13"/>
    <p:sldId id="1622" r:id="rId14"/>
    <p:sldId id="1623" r:id="rId15"/>
    <p:sldId id="1635" r:id="rId16"/>
  </p:sldIdLst>
  <p:sldSz cx="12192000" cy="6858000"/>
  <p:notesSz cx="6797675" cy="9872663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3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4A3A78-942E-5B47-7E35-1B1964822995}" name="Margaud PEREME" initials="MP" userId="S::margaud.pereme@ecofilae.fr::0ef8bb4d-b371-4d8e-aafd-554dffaeecd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 Tanret" initials="LT" lastIdx="2" clrIdx="0">
    <p:extLst>
      <p:ext uri="{19B8F6BF-5375-455C-9EA6-DF929625EA0E}">
        <p15:presenceInfo xmlns:p15="http://schemas.microsoft.com/office/powerpoint/2012/main" userId="S::stage.rureaux@ecofilae.fr::a6997c17-c7df-4837-8fcf-d0d1457cbb41" providerId="AD"/>
      </p:ext>
    </p:extLst>
  </p:cmAuthor>
  <p:cmAuthor id="2" name="Léo Tanret" initials="LT" lastIdx="30" clrIdx="1">
    <p:extLst>
      <p:ext uri="{19B8F6BF-5375-455C-9EA6-DF929625EA0E}">
        <p15:presenceInfo xmlns:p15="http://schemas.microsoft.com/office/powerpoint/2012/main" userId="Léo Tanr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D9FC"/>
    <a:srgbClr val="EC6707"/>
    <a:srgbClr val="FFFFFF"/>
    <a:srgbClr val="000000"/>
    <a:srgbClr val="CCEEEA"/>
    <a:srgbClr val="7A4300"/>
    <a:srgbClr val="866300"/>
    <a:srgbClr val="E2F0D9"/>
    <a:srgbClr val="AC48B8"/>
    <a:srgbClr val="0E2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584" autoAdjust="0"/>
  </p:normalViewPr>
  <p:slideViewPr>
    <p:cSldViewPr snapToObjects="1">
      <p:cViewPr varScale="1">
        <p:scale>
          <a:sx n="103" d="100"/>
          <a:sy n="103" d="100"/>
        </p:scale>
        <p:origin x="900" y="114"/>
      </p:cViewPr>
      <p:guideLst>
        <p:guide orient="horz" pos="1570"/>
        <p:guide pos="3983"/>
        <p:guide orient="horz" pos="1094"/>
        <p:guide pos="3321"/>
      </p:guideLst>
    </p:cSldViewPr>
  </p:slideViewPr>
  <p:outlineViewPr>
    <p:cViewPr>
      <p:scale>
        <a:sx n="33" d="100"/>
        <a:sy n="33" d="100"/>
      </p:scale>
      <p:origin x="0" y="-213606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0" d="100"/>
          <a:sy n="120" d="100"/>
        </p:scale>
        <p:origin x="4104" y="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85DC839-AA41-4A02-9F42-E31D1ECEFF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78B7B5-FEC5-4A84-94CF-B838FDE63B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1ADD2-6820-4D07-B82C-0E20BFED183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3833FF-FDAF-48D3-B4D7-9A92569EE3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9DFFFF-C207-4DA0-835D-8470C67E47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9B084-28BE-4B0A-BB97-607B475C1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00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8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4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5FF13D-A68C-4F6D-9C75-1BB992EE2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10800000">
            <a:off x="0" y="1"/>
            <a:ext cx="8873705" cy="6273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130427"/>
            <a:ext cx="5767084" cy="147002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3760941"/>
            <a:ext cx="3663064" cy="383408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0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Auteur(s)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A9AC445-BA7F-477A-B8DD-DCE61999C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3657" y="5805267"/>
            <a:ext cx="928190" cy="821872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US" dirty="0"/>
              <a:t>Logo 1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B06B1B0-9E90-40FA-A4D1-236AD94DE4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5734" y="5805267"/>
            <a:ext cx="928190" cy="821872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US" dirty="0"/>
              <a:t>Logo 1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300BF32-4D27-4362-BD8F-C33774F05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67810" y="5805267"/>
            <a:ext cx="928190" cy="821872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US" dirty="0"/>
              <a:t>Logo 1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A179D2E9-05A2-49D9-B35A-777F2FE47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9476" y="5116969"/>
            <a:ext cx="2728913" cy="38340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/>
              <a:t>Lieu  </a:t>
            </a:r>
          </a:p>
        </p:txBody>
      </p:sp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id="{E2DCDE8E-8E6F-410C-96B7-9087394B61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878" y="585429"/>
            <a:ext cx="1334690" cy="383408"/>
          </a:xfrm>
        </p:spPr>
        <p:txBody>
          <a:bodyPr>
            <a:noAutofit/>
          </a:bodyPr>
          <a:lstStyle>
            <a:lvl1pPr>
              <a:buNone/>
              <a:defRPr sz="3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fr-FR" dirty="0"/>
              <a:t>Jour</a:t>
            </a:r>
          </a:p>
        </p:txBody>
      </p:sp>
      <p:sp>
        <p:nvSpPr>
          <p:cNvPr id="27" name="Espace réservé du texte 23">
            <a:extLst>
              <a:ext uri="{FF2B5EF4-FFF2-40B4-BE49-F238E27FC236}">
                <a16:creationId xmlns:a16="http://schemas.microsoft.com/office/drawing/2014/main" id="{7BAB1D8D-75E8-4203-A6BF-122B449E3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1952" y="1011501"/>
            <a:ext cx="1371622" cy="383408"/>
          </a:xfrm>
        </p:spPr>
        <p:txBody>
          <a:bodyPr>
            <a:noAutofit/>
          </a:bodyPr>
          <a:lstStyle>
            <a:lvl1pPr algn="l">
              <a:buNone/>
              <a:defRPr sz="24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fr-FR" dirty="0"/>
              <a:t>Mois (3l)</a:t>
            </a:r>
          </a:p>
        </p:txBody>
      </p:sp>
      <p:sp>
        <p:nvSpPr>
          <p:cNvPr id="28" name="Espace réservé du texte 23">
            <a:extLst>
              <a:ext uri="{FF2B5EF4-FFF2-40B4-BE49-F238E27FC236}">
                <a16:creationId xmlns:a16="http://schemas.microsoft.com/office/drawing/2014/main" id="{B183EE2E-0D44-4D03-B732-EF7C3FCA84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78" y="1394824"/>
            <a:ext cx="1334690" cy="383408"/>
          </a:xfrm>
        </p:spPr>
        <p:txBody>
          <a:bodyPr>
            <a:noAutofit/>
          </a:bodyPr>
          <a:lstStyle>
            <a:lvl1pPr>
              <a:buNone/>
              <a:defRPr sz="1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442643AD-0192-4C6B-AB70-1846501639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617" y="4153531"/>
            <a:ext cx="3662363" cy="190500"/>
          </a:xfrm>
        </p:spPr>
        <p:txBody>
          <a:bodyPr>
            <a:noAutofit/>
          </a:bodyPr>
          <a:lstStyle>
            <a:lvl1pPr>
              <a:buNone/>
              <a:defRPr sz="1401">
                <a:latin typeface="+mj-lt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fr-FR" dirty="0"/>
              <a:t>Intitulé job</a:t>
            </a:r>
          </a:p>
        </p:txBody>
      </p:sp>
    </p:spTree>
    <p:extLst>
      <p:ext uri="{BB962C8B-B14F-4D97-AF65-F5344CB8AC3E}">
        <p14:creationId xmlns:p14="http://schemas.microsoft.com/office/powerpoint/2010/main" val="374417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AB74FDC-3A2F-452D-8D86-E1D64703F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313090" y="584686"/>
            <a:ext cx="8873705" cy="6273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3775" y="3231294"/>
            <a:ext cx="10363200" cy="1470025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Section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59FBAA0-F410-4ABC-8CD9-0173F97E2F3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6116" y="1376773"/>
            <a:ext cx="2006974" cy="1854521"/>
          </a:xfrm>
        </p:spPr>
        <p:txBody>
          <a:bodyPr>
            <a:noAutofit/>
          </a:bodyPr>
          <a:lstStyle>
            <a:lvl1pPr>
              <a:buNone/>
              <a:defRPr sz="13800">
                <a:solidFill>
                  <a:schemeClr val="accent5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106399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7411ABF-A8F7-456C-AFBD-7E61DBEB9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355" y="596854"/>
            <a:ext cx="1436563" cy="89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/>
              <a:t>Third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/>
              <a:t>Fourth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/>
              <a:t>Fifth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r">
              <a:lnSpc>
                <a:spcPct val="86000"/>
              </a:lnSpc>
              <a:spcBef>
                <a:spcPts val="0"/>
              </a:spcBef>
              <a:buNone/>
              <a:defRPr sz="180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97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_Fig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1541844-6737-4C56-B49D-993F8DEA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355" y="596854"/>
            <a:ext cx="1436563" cy="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AB74FDC-3A2F-452D-8D86-E1D64703F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313090" y="584686"/>
            <a:ext cx="8873705" cy="6273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3775" y="3231294"/>
            <a:ext cx="10363200" cy="1470025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Section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59FBAA0-F410-4ABC-8CD9-0173F97E2F3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6116" y="1376773"/>
            <a:ext cx="2006974" cy="1854521"/>
          </a:xfrm>
        </p:spPr>
        <p:txBody>
          <a:bodyPr>
            <a:noAutofit/>
          </a:bodyPr>
          <a:lstStyle>
            <a:lvl1pPr>
              <a:buNone/>
              <a:defRPr sz="13800">
                <a:solidFill>
                  <a:schemeClr val="tx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42270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C647DEA-C828-47C0-8287-571C0468D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355" y="596856"/>
            <a:ext cx="1445305" cy="89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/>
              <a:t>Third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/>
              <a:t>Fourth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/>
              <a:t>Fifth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r">
              <a:lnSpc>
                <a:spcPct val="86000"/>
              </a:lnSpc>
              <a:spcBef>
                <a:spcPts val="0"/>
              </a:spcBef>
              <a:buNone/>
              <a:defRPr sz="180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Click here to edit subtitle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B52FE5-9C73-4282-A3B1-BCBF9336A3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6561" y="6156213"/>
            <a:ext cx="879208" cy="5725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C0FF327-3B57-4C9B-ACBE-131085E7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3313090" y="584686"/>
            <a:ext cx="8873705" cy="62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_Fig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3F0E52-1D22-4FD9-9643-8B58E961E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355" y="596856"/>
            <a:ext cx="1445305" cy="895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B52FE5-9C73-4282-A3B1-BCBF9336A3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6561" y="6156213"/>
            <a:ext cx="879208" cy="5725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4CDB86-74B9-4C1C-A796-912A644677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3313090" y="584686"/>
            <a:ext cx="8873705" cy="62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6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AB74FDC-3A2F-452D-8D86-E1D64703F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313090" y="584686"/>
            <a:ext cx="8873705" cy="6273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3775" y="3231294"/>
            <a:ext cx="10363200" cy="1470025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Section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59FBAA0-F410-4ABC-8CD9-0173F97E2F3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6116" y="1376773"/>
            <a:ext cx="2006974" cy="1854521"/>
          </a:xfrm>
        </p:spPr>
        <p:txBody>
          <a:bodyPr>
            <a:noAutofit/>
          </a:bodyPr>
          <a:lstStyle>
            <a:lvl1pPr>
              <a:buNone/>
              <a:defRPr sz="138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379486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97F05F1-9517-46D4-B29C-8B216CA851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355" y="596855"/>
            <a:ext cx="1445305" cy="9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/>
              <a:t>Third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/>
              <a:t>Fourth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/>
              <a:t>Fifth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r">
              <a:lnSpc>
                <a:spcPct val="86000"/>
              </a:lnSpc>
              <a:spcBef>
                <a:spcPts val="0"/>
              </a:spcBef>
              <a:buNone/>
              <a:defRPr sz="180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910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_Fig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0EBF86D-A8D9-4A06-A205-92263BDD7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355" y="596855"/>
            <a:ext cx="1445305" cy="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461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34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5FF13D-A68C-4F6D-9C75-1BB992EE2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10800000">
            <a:off x="0" y="1"/>
            <a:ext cx="8873705" cy="6273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130427"/>
            <a:ext cx="5767084" cy="147002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3760941"/>
            <a:ext cx="3663064" cy="383408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0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Auteur(s)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A9AC445-BA7F-477A-B8DD-DCE61999C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3657" y="5805267"/>
            <a:ext cx="928190" cy="821872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US" dirty="0"/>
              <a:t>Logo 1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B06B1B0-9E90-40FA-A4D1-236AD94DE4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5734" y="5805267"/>
            <a:ext cx="928190" cy="821872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US" dirty="0"/>
              <a:t>Logo 1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300BF32-4D27-4362-BD8F-C33774F05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67810" y="5805267"/>
            <a:ext cx="928190" cy="821872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US" dirty="0"/>
              <a:t>Logo 1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A179D2E9-05A2-49D9-B35A-777F2FE47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9476" y="5116969"/>
            <a:ext cx="2728913" cy="38340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/>
              <a:t>Lieu  </a:t>
            </a:r>
          </a:p>
        </p:txBody>
      </p:sp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id="{E2DCDE8E-8E6F-410C-96B7-9087394B61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878" y="585429"/>
            <a:ext cx="1334690" cy="383408"/>
          </a:xfrm>
        </p:spPr>
        <p:txBody>
          <a:bodyPr>
            <a:noAutofit/>
          </a:bodyPr>
          <a:lstStyle>
            <a:lvl1pPr>
              <a:buNone/>
              <a:defRPr sz="3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fr-FR" dirty="0"/>
              <a:t>Jour</a:t>
            </a:r>
          </a:p>
        </p:txBody>
      </p:sp>
      <p:sp>
        <p:nvSpPr>
          <p:cNvPr id="27" name="Espace réservé du texte 23">
            <a:extLst>
              <a:ext uri="{FF2B5EF4-FFF2-40B4-BE49-F238E27FC236}">
                <a16:creationId xmlns:a16="http://schemas.microsoft.com/office/drawing/2014/main" id="{7BAB1D8D-75E8-4203-A6BF-122B449E3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1952" y="1011501"/>
            <a:ext cx="1371622" cy="383408"/>
          </a:xfrm>
        </p:spPr>
        <p:txBody>
          <a:bodyPr>
            <a:noAutofit/>
          </a:bodyPr>
          <a:lstStyle>
            <a:lvl1pPr algn="l">
              <a:buNone/>
              <a:defRPr sz="24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fr-FR" dirty="0"/>
              <a:t>Mois (3l)</a:t>
            </a:r>
          </a:p>
        </p:txBody>
      </p:sp>
      <p:sp>
        <p:nvSpPr>
          <p:cNvPr id="28" name="Espace réservé du texte 23">
            <a:extLst>
              <a:ext uri="{FF2B5EF4-FFF2-40B4-BE49-F238E27FC236}">
                <a16:creationId xmlns:a16="http://schemas.microsoft.com/office/drawing/2014/main" id="{B183EE2E-0D44-4D03-B732-EF7C3FCA84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78" y="1394824"/>
            <a:ext cx="1334690" cy="383408"/>
          </a:xfrm>
        </p:spPr>
        <p:txBody>
          <a:bodyPr>
            <a:noAutofit/>
          </a:bodyPr>
          <a:lstStyle>
            <a:lvl1pPr>
              <a:buNone/>
              <a:defRPr sz="1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442643AD-0192-4C6B-AB70-1846501639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617" y="4153531"/>
            <a:ext cx="3662363" cy="190500"/>
          </a:xfrm>
        </p:spPr>
        <p:txBody>
          <a:bodyPr>
            <a:noAutofit/>
          </a:bodyPr>
          <a:lstStyle>
            <a:lvl1pPr>
              <a:buNone/>
              <a:defRPr sz="1401">
                <a:latin typeface="+mj-lt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fr-FR" dirty="0"/>
              <a:t>Intitulé job</a:t>
            </a:r>
          </a:p>
        </p:txBody>
      </p:sp>
    </p:spTree>
    <p:extLst>
      <p:ext uri="{BB962C8B-B14F-4D97-AF65-F5344CB8AC3E}">
        <p14:creationId xmlns:p14="http://schemas.microsoft.com/office/powerpoint/2010/main" val="415543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_Fig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627733C-9F67-4DE9-A0DE-EC89CAB95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6" y="599228"/>
            <a:ext cx="1445307" cy="895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B52FE5-9C73-4282-A3B1-BCBF9336A3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6561" y="6156259"/>
            <a:ext cx="879208" cy="5724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96F1143-3747-488C-8B76-6045DBC6A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230" y="584685"/>
            <a:ext cx="5874770" cy="62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3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AB74FDC-3A2F-452D-8D86-E1D64703F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313090" y="584686"/>
            <a:ext cx="8873705" cy="6273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3775" y="3231294"/>
            <a:ext cx="10363200" cy="1470025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Section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59FBAA0-F410-4ABC-8CD9-0173F97E2F3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6116" y="1376773"/>
            <a:ext cx="1909564" cy="1854521"/>
          </a:xfrm>
        </p:spPr>
        <p:txBody>
          <a:bodyPr>
            <a:noAutofit/>
          </a:bodyPr>
          <a:lstStyle>
            <a:lvl1pPr>
              <a:buNone/>
              <a:defRPr sz="13800">
                <a:solidFill>
                  <a:schemeClr val="bg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/>
              <a:t>Third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/>
              <a:t>Fourth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/>
              <a:t>Fifth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r">
              <a:lnSpc>
                <a:spcPct val="86000"/>
              </a:lnSpc>
              <a:spcBef>
                <a:spcPts val="0"/>
              </a:spcBef>
              <a:buNone/>
              <a:defRPr sz="180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Click </a:t>
            </a:r>
            <a:r>
              <a:rPr lang="fr-FR" noProof="0" dirty="0" err="1"/>
              <a:t>here</a:t>
            </a:r>
            <a:r>
              <a:rPr lang="fr-FR" noProof="0" dirty="0"/>
              <a:t>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subtitle</a:t>
            </a:r>
            <a:endParaRPr lang="fr-FR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27733C-9F67-4DE9-A0DE-EC89CAB95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357" y="599229"/>
            <a:ext cx="1445307" cy="8951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8C7998-12F3-451F-8672-E30A1CA4CDC8}"/>
              </a:ext>
            </a:extLst>
          </p:cNvPr>
          <p:cNvSpPr txBox="1">
            <a:spLocks/>
          </p:cNvSpPr>
          <p:nvPr userDrawn="1"/>
        </p:nvSpPr>
        <p:spPr>
          <a:xfrm>
            <a:off x="814964" y="6293088"/>
            <a:ext cx="13942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bg1"/>
                </a:solidFill>
              </a:rPr>
              <a:pPr algn="ctr"/>
              <a:t>‹N°›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_Fig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627733C-9F67-4DE9-A0DE-EC89CAB95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357" y="599229"/>
            <a:ext cx="1445307" cy="8951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8C7998-12F3-451F-8672-E30A1CA4CDC8}"/>
              </a:ext>
            </a:extLst>
          </p:cNvPr>
          <p:cNvSpPr txBox="1">
            <a:spLocks/>
          </p:cNvSpPr>
          <p:nvPr userDrawn="1"/>
        </p:nvSpPr>
        <p:spPr>
          <a:xfrm>
            <a:off x="814964" y="6293088"/>
            <a:ext cx="13942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bg1"/>
                </a:solidFill>
              </a:rPr>
              <a:pPr algn="ctr"/>
              <a:t>‹N°›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7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AB74FDC-3A2F-452D-8D86-E1D64703F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313090" y="584686"/>
            <a:ext cx="8873705" cy="6273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3775" y="3231294"/>
            <a:ext cx="10363200" cy="1470025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Section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59FBAA0-F410-4ABC-8CD9-0173F97E2F3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6116" y="1376773"/>
            <a:ext cx="2006974" cy="1854521"/>
          </a:xfrm>
        </p:spPr>
        <p:txBody>
          <a:bodyPr>
            <a:noAutofit/>
          </a:bodyPr>
          <a:lstStyle>
            <a:lvl1pPr>
              <a:buNone/>
              <a:defRPr sz="13800">
                <a:solidFill>
                  <a:schemeClr val="accent4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1257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F0EFFE0-12B9-4ACF-8ABC-55D7F7E9E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99357" y="596856"/>
            <a:ext cx="1445307" cy="89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buClr>
                <a:schemeClr val="accent4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buClr>
                <a:schemeClr val="accent4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/>
              <a:t>Third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/>
              <a:t>Fourth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/>
              <a:t>Fifth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r">
              <a:lnSpc>
                <a:spcPct val="86000"/>
              </a:lnSpc>
              <a:spcBef>
                <a:spcPts val="0"/>
              </a:spcBef>
              <a:buNone/>
              <a:defRPr sz="180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Click here to edit subtitle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B52FE5-9C73-4282-A3B1-BCBF9336A3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6561" y="6156213"/>
            <a:ext cx="879208" cy="57256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8C7998-12F3-451F-8672-E30A1CA4CDC8}"/>
              </a:ext>
            </a:extLst>
          </p:cNvPr>
          <p:cNvSpPr txBox="1">
            <a:spLocks/>
          </p:cNvSpPr>
          <p:nvPr userDrawn="1"/>
        </p:nvSpPr>
        <p:spPr>
          <a:xfrm>
            <a:off x="814964" y="6293088"/>
            <a:ext cx="13942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bg1"/>
                </a:solidFill>
              </a:rPr>
              <a:pPr algn="ctr"/>
              <a:t>‹N°›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0FF327-3B57-4C9B-ACBE-131085E7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3313090" y="584686"/>
            <a:ext cx="8873705" cy="62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_Fig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F0EFFE0-12B9-4ACF-8ABC-55D7F7E9E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99357" y="596856"/>
            <a:ext cx="1445307" cy="895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B52FE5-9C73-4282-A3B1-BCBF9336A3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6561" y="6156213"/>
            <a:ext cx="879208" cy="5725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4CDB86-74B9-4C1C-A796-912A644677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3313090" y="584686"/>
            <a:ext cx="8873705" cy="62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1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892" r:id="rId2"/>
    <p:sldLayoutId id="2147483933" r:id="rId3"/>
  </p:sldLayoutIdLst>
  <p:txStyles>
    <p:titleStyle>
      <a:lvl1pPr algn="ctr" defTabSz="121913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1219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90" indent="-230705" algn="l" defTabSz="1219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77" indent="-228587" algn="l" defTabSz="1219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64" indent="-228587" algn="l" defTabSz="1219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52" indent="-228587" algn="l" defTabSz="1219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607" indent="-304782" algn="l" defTabSz="1219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72" indent="-304782" algn="l" defTabSz="1219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37" indent="-304782" algn="l" defTabSz="1219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02" indent="-304782" algn="l" defTabSz="1219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5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0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5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60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25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90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55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20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916" r:id="rId2"/>
    <p:sldLayoutId id="2147483918" r:id="rId3"/>
    <p:sldLayoutId id="2147483911" r:id="rId4"/>
    <p:sldLayoutId id="2147483917" r:id="rId5"/>
    <p:sldLayoutId id="2147483919" r:id="rId6"/>
    <p:sldLayoutId id="2147483914" r:id="rId7"/>
    <p:sldLayoutId id="2147483922" r:id="rId8"/>
    <p:sldLayoutId id="2147483923" r:id="rId9"/>
    <p:sldLayoutId id="2147483912" r:id="rId10"/>
    <p:sldLayoutId id="2147483920" r:id="rId11"/>
    <p:sldLayoutId id="2147483921" r:id="rId12"/>
    <p:sldLayoutId id="2147483913" r:id="rId13"/>
    <p:sldLayoutId id="2147483924" r:id="rId14"/>
    <p:sldLayoutId id="2147483925" r:id="rId15"/>
    <p:sldLayoutId id="2147483692" r:id="rId16"/>
    <p:sldLayoutId id="2147483931" r:id="rId17"/>
    <p:sldLayoutId id="2147483934" r:id="rId18"/>
  </p:sldLayoutIdLst>
  <p:txStyles>
    <p:titleStyle>
      <a:lvl1pPr algn="ctr" defTabSz="121913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Poppins Medium" panose="00000600000000000000" pitchFamily="2" charset="0"/>
          <a:ea typeface="+mj-ea"/>
          <a:cs typeface="Poppins Medium" panose="00000600000000000000" pitchFamily="2" charset="0"/>
        </a:defRPr>
      </a:lvl1pPr>
    </p:titleStyle>
    <p:bodyStyle>
      <a:lvl1pPr marL="228587" indent="-228587" algn="l" defTabSz="1219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1pPr>
      <a:lvl2pPr marL="459290" indent="-230705" algn="l" defTabSz="1219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687877" indent="-228587" algn="l" defTabSz="1219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3pPr>
      <a:lvl4pPr marL="916464" indent="-228587" algn="l" defTabSz="1219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4pPr>
      <a:lvl5pPr marL="1145052" indent="-228587" algn="l" defTabSz="1219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5pPr>
      <a:lvl6pPr marL="3352607" indent="-304782" algn="l" defTabSz="1219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72" indent="-304782" algn="l" defTabSz="1219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37" indent="-304782" algn="l" defTabSz="1219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02" indent="-304782" algn="l" defTabSz="1219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5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0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5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60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25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90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55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20" algn="l" defTabSz="1219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F4DFC43F-2B9B-43B7-BA80-F6E8B36E3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680461"/>
            <a:ext cx="10729192" cy="1879830"/>
          </a:xfrm>
        </p:spPr>
        <p:txBody>
          <a:bodyPr>
            <a:normAutofit/>
          </a:bodyPr>
          <a:lstStyle/>
          <a:p>
            <a:pPr>
              <a:spcAft>
                <a:spcPts val="599"/>
              </a:spcAft>
            </a:pPr>
            <a:r>
              <a:rPr lang="fr-FR" dirty="0"/>
              <a:t>Outils et méthodes d’évaluation holistique de projets de gestion de l’eau</a:t>
            </a:r>
            <a:br>
              <a:rPr lang="fr-FR" dirty="0"/>
            </a:br>
            <a:r>
              <a:rPr lang="fr-FR" sz="3200" b="1" dirty="0"/>
              <a:t>Focus sur l’empreinte eau</a:t>
            </a:r>
            <a:endParaRPr lang="fr-FR" b="1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5465B75-CA4F-46CA-B383-4DA95FE3C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9456" y="5811021"/>
            <a:ext cx="5400600" cy="662069"/>
          </a:xfrm>
        </p:spPr>
        <p:txBody>
          <a:bodyPr>
            <a:normAutofit/>
          </a:bodyPr>
          <a:lstStyle/>
          <a:p>
            <a:r>
              <a:rPr lang="fr-FR" dirty="0"/>
              <a:t>Rencontre de la Plateforme 23/04/2024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89CE594-5358-41E3-9FF3-0B279D0EF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959" y="3558517"/>
            <a:ext cx="8128393" cy="53348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Rémi Declercq</a:t>
            </a:r>
          </a:p>
          <a:p>
            <a:r>
              <a:rPr lang="fr-FR" dirty="0"/>
              <a:t>(Chef de projet Développement et Innovation)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BA33C2-EB92-05B7-8A7F-257D6C41D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6" t="13497" r="10875" b="13497"/>
          <a:stretch/>
        </p:blipFill>
        <p:spPr>
          <a:xfrm>
            <a:off x="7248128" y="2924944"/>
            <a:ext cx="2470688" cy="162822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95B4640-3B3E-3AA7-BA2E-963986AE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5445224"/>
            <a:ext cx="3354189" cy="9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D61B2-C6D6-0A40-BE6C-E86AC034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454" y="453478"/>
            <a:ext cx="10363200" cy="817561"/>
          </a:xfrm>
        </p:spPr>
        <p:txBody>
          <a:bodyPr/>
          <a:lstStyle/>
          <a:p>
            <a:r>
              <a:rPr lang="fr-FR" dirty="0"/>
              <a:t>Empreinte Eau – Exemple de résultats</a:t>
            </a:r>
            <a:br>
              <a:rPr lang="fr-FR" dirty="0"/>
            </a:b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8D39EF-8836-A698-2843-58E06E499C89}"/>
              </a:ext>
            </a:extLst>
          </p:cNvPr>
          <p:cNvSpPr txBox="1"/>
          <p:nvPr/>
        </p:nvSpPr>
        <p:spPr>
          <a:xfrm>
            <a:off x="886930" y="149172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Qualité » - Impacts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F969EA-DC3A-EEB8-D9C7-418237BBF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060848"/>
            <a:ext cx="9327688" cy="471261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2520B4D-08D1-3603-449B-915BE58E1297}"/>
              </a:ext>
            </a:extLst>
          </p:cNvPr>
          <p:cNvSpPr txBox="1"/>
          <p:nvPr/>
        </p:nvSpPr>
        <p:spPr>
          <a:xfrm>
            <a:off x="7787496" y="3017789"/>
            <a:ext cx="8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198"/>
            <a:r>
              <a:rPr lang="fr-FR" sz="1800" b="1" dirty="0">
                <a:solidFill>
                  <a:srgbClr val="57565A"/>
                </a:solidFill>
                <a:latin typeface="Open Sans Light"/>
              </a:rPr>
              <a:t>Réf.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E585C6-A844-B4F6-5137-00BF9C4E38C0}"/>
              </a:ext>
            </a:extLst>
          </p:cNvPr>
          <p:cNvSpPr txBox="1"/>
          <p:nvPr/>
        </p:nvSpPr>
        <p:spPr>
          <a:xfrm>
            <a:off x="8976320" y="3141701"/>
            <a:ext cx="8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198"/>
            <a:r>
              <a:rPr lang="fr-FR" sz="1800" b="1" dirty="0">
                <a:solidFill>
                  <a:srgbClr val="57565A"/>
                </a:solidFill>
                <a:latin typeface="Open Sans Light"/>
              </a:rPr>
              <a:t>REUSE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595F2D4-E717-27F8-452A-98C1B7BA96A2}"/>
              </a:ext>
            </a:extLst>
          </p:cNvPr>
          <p:cNvSpPr/>
          <p:nvPr/>
        </p:nvSpPr>
        <p:spPr>
          <a:xfrm>
            <a:off x="7851716" y="2351030"/>
            <a:ext cx="1844683" cy="406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E09B4C1-CD0A-8AD9-005A-B0D04C5AB5FA}"/>
              </a:ext>
            </a:extLst>
          </p:cNvPr>
          <p:cNvSpPr/>
          <p:nvPr/>
        </p:nvSpPr>
        <p:spPr>
          <a:xfrm>
            <a:off x="1393238" y="4051303"/>
            <a:ext cx="4774770" cy="313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E9E55A9-E9B3-0F0D-3829-00EB862E5722}"/>
              </a:ext>
            </a:extLst>
          </p:cNvPr>
          <p:cNvSpPr/>
          <p:nvPr/>
        </p:nvSpPr>
        <p:spPr>
          <a:xfrm>
            <a:off x="1448284" y="6379179"/>
            <a:ext cx="4774770" cy="313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251EE05-4ED3-509C-E41A-350966C4EF01}"/>
              </a:ext>
            </a:extLst>
          </p:cNvPr>
          <p:cNvSpPr txBox="1"/>
          <p:nvPr/>
        </p:nvSpPr>
        <p:spPr>
          <a:xfrm>
            <a:off x="2053365" y="3786153"/>
            <a:ext cx="8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198"/>
            <a:r>
              <a:rPr lang="fr-FR" sz="1800" b="1" dirty="0">
                <a:solidFill>
                  <a:srgbClr val="57565A"/>
                </a:solidFill>
                <a:latin typeface="Open Sans Light"/>
              </a:rPr>
              <a:t>Réf.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1C7B536-4355-49C5-7F6F-2BCEF1343B48}"/>
              </a:ext>
            </a:extLst>
          </p:cNvPr>
          <p:cNvSpPr txBox="1"/>
          <p:nvPr/>
        </p:nvSpPr>
        <p:spPr>
          <a:xfrm>
            <a:off x="2799953" y="3788920"/>
            <a:ext cx="8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198"/>
            <a:r>
              <a:rPr lang="fr-FR" sz="1800" b="1" dirty="0">
                <a:solidFill>
                  <a:srgbClr val="57565A"/>
                </a:solidFill>
                <a:latin typeface="Open Sans Light"/>
              </a:rPr>
              <a:t>REUSE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3BD19-9A97-A35D-4161-5A9316EA1BCB}"/>
              </a:ext>
            </a:extLst>
          </p:cNvPr>
          <p:cNvSpPr txBox="1"/>
          <p:nvPr/>
        </p:nvSpPr>
        <p:spPr>
          <a:xfrm>
            <a:off x="4568647" y="6138627"/>
            <a:ext cx="8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198"/>
            <a:r>
              <a:rPr lang="fr-FR" sz="1800" b="1" dirty="0">
                <a:solidFill>
                  <a:srgbClr val="57565A"/>
                </a:solidFill>
                <a:latin typeface="Open Sans Light"/>
              </a:rPr>
              <a:t>Réf.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822DDE9-CDDD-B8A8-4C37-92C644A870B8}"/>
              </a:ext>
            </a:extLst>
          </p:cNvPr>
          <p:cNvSpPr txBox="1"/>
          <p:nvPr/>
        </p:nvSpPr>
        <p:spPr>
          <a:xfrm>
            <a:off x="4568648" y="3765061"/>
            <a:ext cx="8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198"/>
            <a:r>
              <a:rPr lang="fr-FR" sz="1800" b="1" dirty="0">
                <a:solidFill>
                  <a:srgbClr val="57565A"/>
                </a:solidFill>
                <a:latin typeface="Open Sans Light"/>
              </a:rPr>
              <a:t>Réf.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2C6BE93-6A7C-73DF-DDDF-903E9C481360}"/>
              </a:ext>
            </a:extLst>
          </p:cNvPr>
          <p:cNvSpPr txBox="1"/>
          <p:nvPr/>
        </p:nvSpPr>
        <p:spPr>
          <a:xfrm>
            <a:off x="2799953" y="6170893"/>
            <a:ext cx="8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198"/>
            <a:r>
              <a:rPr lang="fr-FR" sz="1800" b="1" dirty="0">
                <a:solidFill>
                  <a:srgbClr val="57565A"/>
                </a:solidFill>
                <a:latin typeface="Open Sans Light"/>
              </a:rPr>
              <a:t>REUSE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FD70F45-D905-CCB2-F517-13F46B86D56A}"/>
              </a:ext>
            </a:extLst>
          </p:cNvPr>
          <p:cNvSpPr txBox="1"/>
          <p:nvPr/>
        </p:nvSpPr>
        <p:spPr>
          <a:xfrm>
            <a:off x="5338583" y="6138627"/>
            <a:ext cx="8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198"/>
            <a:r>
              <a:rPr lang="fr-FR" sz="1800" b="1" dirty="0">
                <a:solidFill>
                  <a:srgbClr val="57565A"/>
                </a:solidFill>
                <a:latin typeface="Open Sans Light"/>
              </a:rPr>
              <a:t>REUSE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9001150-2117-8CCD-1DEF-59B69486CD7D}"/>
              </a:ext>
            </a:extLst>
          </p:cNvPr>
          <p:cNvSpPr txBox="1"/>
          <p:nvPr/>
        </p:nvSpPr>
        <p:spPr>
          <a:xfrm>
            <a:off x="5286647" y="3759081"/>
            <a:ext cx="8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198"/>
            <a:r>
              <a:rPr lang="fr-FR" sz="1800" b="1" dirty="0">
                <a:solidFill>
                  <a:srgbClr val="57565A"/>
                </a:solidFill>
                <a:latin typeface="Open Sans Light"/>
              </a:rPr>
              <a:t>REUSE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FD3CEB8-DF07-9A7B-A082-5B2BDEC58F8C}"/>
              </a:ext>
            </a:extLst>
          </p:cNvPr>
          <p:cNvSpPr txBox="1"/>
          <p:nvPr/>
        </p:nvSpPr>
        <p:spPr>
          <a:xfrm>
            <a:off x="2081829" y="6169560"/>
            <a:ext cx="8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198"/>
            <a:r>
              <a:rPr lang="fr-FR" sz="1800" b="1" dirty="0">
                <a:solidFill>
                  <a:srgbClr val="57565A"/>
                </a:solidFill>
                <a:latin typeface="Open Sans Light"/>
              </a:rPr>
              <a:t>Réf.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5D4EE23-316E-95BE-C247-E841DE9405E1}"/>
              </a:ext>
            </a:extLst>
          </p:cNvPr>
          <p:cNvSpPr txBox="1"/>
          <p:nvPr/>
        </p:nvSpPr>
        <p:spPr>
          <a:xfrm>
            <a:off x="7216840" y="2222899"/>
            <a:ext cx="46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Quantité » - Stress hydrique</a:t>
            </a:r>
          </a:p>
        </p:txBody>
      </p:sp>
    </p:spTree>
    <p:extLst>
      <p:ext uri="{BB962C8B-B14F-4D97-AF65-F5344CB8AC3E}">
        <p14:creationId xmlns:p14="http://schemas.microsoft.com/office/powerpoint/2010/main" val="40719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568EE-806A-BBB2-70CC-0032967C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2">
            <a:extLst>
              <a:ext uri="{FF2B5EF4-FFF2-40B4-BE49-F238E27FC236}">
                <a16:creationId xmlns:a16="http://schemas.microsoft.com/office/drawing/2014/main" id="{C65AE459-6EEF-CF54-1781-432984D79F0D}"/>
              </a:ext>
            </a:extLst>
          </p:cNvPr>
          <p:cNvSpPr txBox="1">
            <a:spLocks/>
          </p:cNvSpPr>
          <p:nvPr/>
        </p:nvSpPr>
        <p:spPr>
          <a:xfrm>
            <a:off x="-240704" y="196465"/>
            <a:ext cx="1211834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defRPr>
            </a:lvl1pPr>
          </a:lstStyle>
          <a:p>
            <a:r>
              <a:rPr lang="fr-FR" dirty="0"/>
              <a:t>Outils pour évaluer la soutenabilité/durabilité/rentabilité</a:t>
            </a: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6B2D0069-BF51-6D39-B9ED-F8B9AC0C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22" y="1121242"/>
            <a:ext cx="4896544" cy="2289034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01E9503F-0013-8E9C-F69D-4CBC1C4F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164644"/>
            <a:ext cx="6581446" cy="25428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4783FB-E21E-9A6F-8FEC-107422E3FA5F}"/>
              </a:ext>
            </a:extLst>
          </p:cNvPr>
          <p:cNvSpPr txBox="1"/>
          <p:nvPr/>
        </p:nvSpPr>
        <p:spPr>
          <a:xfrm>
            <a:off x="10077442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S. Loubier, INRAE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F14581-5495-5769-78B3-5F718F0DF855}"/>
              </a:ext>
            </a:extLst>
          </p:cNvPr>
          <p:cNvSpPr txBox="1"/>
          <p:nvPr/>
        </p:nvSpPr>
        <p:spPr>
          <a:xfrm>
            <a:off x="407368" y="2204864"/>
            <a:ext cx="10657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LISTE (non exhaustive) DE MÉTHODES D’EVALUATION DE PROJET</a:t>
            </a:r>
          </a:p>
          <a:p>
            <a:endParaRPr lang="fr-FR" sz="1800" b="1" dirty="0"/>
          </a:p>
          <a:p>
            <a:pPr marL="285750" indent="-285750">
              <a:buFontTx/>
              <a:buChar char="-"/>
            </a:pPr>
            <a:r>
              <a:rPr lang="fr-FR" sz="1800" dirty="0"/>
              <a:t>Environnement: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Etude d’impact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de Cycle de Vie Environnementale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Empreinte Carbone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Empreinte Eau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800" dirty="0"/>
              <a:t>Financier / Socio-économique: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financière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Cout-Bénéfice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de Cycle de Couts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de Cycle de Vie Sociale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84E33E7-12B1-E39A-EB72-33A94C97F1DC}"/>
              </a:ext>
            </a:extLst>
          </p:cNvPr>
          <p:cNvSpPr/>
          <p:nvPr/>
        </p:nvSpPr>
        <p:spPr>
          <a:xfrm>
            <a:off x="90618" y="4046403"/>
            <a:ext cx="5574218" cy="16500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8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4C396-AE60-9C65-4FCF-3D6D10D9D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2">
            <a:extLst>
              <a:ext uri="{FF2B5EF4-FFF2-40B4-BE49-F238E27FC236}">
                <a16:creationId xmlns:a16="http://schemas.microsoft.com/office/drawing/2014/main" id="{423D29FE-3F48-6296-BEED-722CE99A52F3}"/>
              </a:ext>
            </a:extLst>
          </p:cNvPr>
          <p:cNvSpPr txBox="1">
            <a:spLocks/>
          </p:cNvSpPr>
          <p:nvPr/>
        </p:nvSpPr>
        <p:spPr>
          <a:xfrm>
            <a:off x="1370426" y="16122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defRPr>
            </a:lvl1pPr>
          </a:lstStyle>
          <a:p>
            <a:r>
              <a:rPr lang="fr-FR" dirty="0"/>
              <a:t>Montage opérationnel REUSE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EEF123-E568-4D54-560F-6E758FD9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268760"/>
            <a:ext cx="9382557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DBB61-56E0-2C77-8D3A-7D60BAEA0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2">
            <a:extLst>
              <a:ext uri="{FF2B5EF4-FFF2-40B4-BE49-F238E27FC236}">
                <a16:creationId xmlns:a16="http://schemas.microsoft.com/office/drawing/2014/main" id="{C72E343C-004D-8784-7E2A-EF8BAA05D2D2}"/>
              </a:ext>
            </a:extLst>
          </p:cNvPr>
          <p:cNvSpPr txBox="1">
            <a:spLocks/>
          </p:cNvSpPr>
          <p:nvPr/>
        </p:nvSpPr>
        <p:spPr>
          <a:xfrm>
            <a:off x="1370426" y="16122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defRPr>
            </a:lvl1pPr>
          </a:lstStyle>
          <a:p>
            <a:r>
              <a:rPr lang="fr-FR" dirty="0"/>
              <a:t>Approche COUT-BENEFICE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045C87D-D180-D11D-287E-2F18F15F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62" y="4075427"/>
            <a:ext cx="9190360" cy="258494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F2EAAD6-150F-4372-A1D4-E2E0B62FFBFF}"/>
              </a:ext>
            </a:extLst>
          </p:cNvPr>
          <p:cNvSpPr txBox="1"/>
          <p:nvPr/>
        </p:nvSpPr>
        <p:spPr>
          <a:xfrm>
            <a:off x="1164722" y="2315438"/>
            <a:ext cx="936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dirty="0"/>
              <a:t>Vs.</a:t>
            </a:r>
          </a:p>
          <a:p>
            <a:pPr algn="ctr"/>
            <a:r>
              <a:rPr lang="fr-FR" sz="3200" b="1" dirty="0"/>
              <a:t>BENEFICES </a:t>
            </a:r>
            <a:r>
              <a:rPr lang="fr-FR" sz="1800" b="1" dirty="0"/>
              <a:t>(ex : coûts évités par rapport au Scénario de référence)</a:t>
            </a:r>
            <a:endParaRPr lang="fr-FR" sz="32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BAF644-423B-B636-3F95-6837FA2FE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36"/>
          <a:stretch/>
        </p:blipFill>
        <p:spPr>
          <a:xfrm>
            <a:off x="3979611" y="817948"/>
            <a:ext cx="2949977" cy="19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F4DFC43F-2B9B-43B7-BA80-F6E8B36E3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680461"/>
            <a:ext cx="10729192" cy="1879830"/>
          </a:xfrm>
        </p:spPr>
        <p:txBody>
          <a:bodyPr>
            <a:normAutofit/>
          </a:bodyPr>
          <a:lstStyle/>
          <a:p>
            <a:pPr>
              <a:spcAft>
                <a:spcPts val="599"/>
              </a:spcAft>
            </a:pPr>
            <a:r>
              <a:rPr lang="fr-FR" dirty="0"/>
              <a:t>Outils et méthodes d’évaluation holistique de projets de gestion de l’eau</a:t>
            </a:r>
            <a:br>
              <a:rPr lang="fr-FR" dirty="0"/>
            </a:br>
            <a:r>
              <a:rPr lang="fr-FR" sz="3200" b="1" dirty="0"/>
              <a:t>Focus sur l’empreinte eau</a:t>
            </a:r>
            <a:endParaRPr lang="fr-FR" b="1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5465B75-CA4F-46CA-B383-4DA95FE3C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9456" y="5811021"/>
            <a:ext cx="5400600" cy="662069"/>
          </a:xfrm>
        </p:spPr>
        <p:txBody>
          <a:bodyPr>
            <a:normAutofit/>
          </a:bodyPr>
          <a:lstStyle/>
          <a:p>
            <a:r>
              <a:rPr lang="fr-FR" dirty="0"/>
              <a:t>Rencontre de la Plateforme 23/04/2024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89CE594-5358-41E3-9FF3-0B279D0EF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959" y="3558517"/>
            <a:ext cx="8128393" cy="53348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Rémi Declercq</a:t>
            </a:r>
          </a:p>
          <a:p>
            <a:r>
              <a:rPr lang="fr-FR" dirty="0"/>
              <a:t>(Chef de projet Développement et Innovation)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BA33C2-EB92-05B7-8A7F-257D6C41D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6" t="13497" r="10875" b="13497"/>
          <a:stretch/>
        </p:blipFill>
        <p:spPr>
          <a:xfrm>
            <a:off x="7248128" y="2924944"/>
            <a:ext cx="2470688" cy="162822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95B4640-3B3E-3AA7-BA2E-963986AE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5445224"/>
            <a:ext cx="3354189" cy="9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xtérieur, différent, afficher&#10;&#10;Description générée automatiquement">
            <a:extLst>
              <a:ext uri="{FF2B5EF4-FFF2-40B4-BE49-F238E27FC236}">
                <a16:creationId xmlns:a16="http://schemas.microsoft.com/office/drawing/2014/main" id="{E0E58718-1FD4-4919-8342-CC6A211FD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7" y="985783"/>
            <a:ext cx="9217024" cy="34316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6B8BC6F-D522-8972-58F8-C0D716EC2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6" t="13497" r="10875" b="13497"/>
          <a:stretch/>
        </p:blipFill>
        <p:spPr>
          <a:xfrm>
            <a:off x="9723225" y="1974180"/>
            <a:ext cx="2207568" cy="14548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6256C7C-E21D-281E-2E95-997191B3B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492" y="5509550"/>
            <a:ext cx="3326087" cy="7200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BA3C05-C9C8-E319-EA71-61F0399B4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537" y="4988814"/>
            <a:ext cx="2664296" cy="17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1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568EE-806A-BBB2-70CC-0032967C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2">
            <a:extLst>
              <a:ext uri="{FF2B5EF4-FFF2-40B4-BE49-F238E27FC236}">
                <a16:creationId xmlns:a16="http://schemas.microsoft.com/office/drawing/2014/main" id="{C65AE459-6EEF-CF54-1781-432984D79F0D}"/>
              </a:ext>
            </a:extLst>
          </p:cNvPr>
          <p:cNvSpPr txBox="1">
            <a:spLocks/>
          </p:cNvSpPr>
          <p:nvPr/>
        </p:nvSpPr>
        <p:spPr>
          <a:xfrm>
            <a:off x="-240704" y="196465"/>
            <a:ext cx="1211834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defRPr>
            </a:lvl1pPr>
          </a:lstStyle>
          <a:p>
            <a:r>
              <a:rPr lang="fr-FR" dirty="0"/>
              <a:t>Outils pour évaluer la soutenabilité/durabilité/rentabilité</a:t>
            </a: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6B2D0069-BF51-6D39-B9ED-F8B9AC0C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603" y="1121242"/>
            <a:ext cx="5244666" cy="24517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FF14581-5495-5769-78B3-5F718F0DF855}"/>
              </a:ext>
            </a:extLst>
          </p:cNvPr>
          <p:cNvSpPr txBox="1"/>
          <p:nvPr/>
        </p:nvSpPr>
        <p:spPr>
          <a:xfrm>
            <a:off x="263352" y="3068960"/>
            <a:ext cx="10657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LISTE (non exhaustive) DE MÉTHODES D’EVALUATION DE PROJET</a:t>
            </a:r>
          </a:p>
          <a:p>
            <a:endParaRPr lang="fr-FR" sz="1800" b="1" dirty="0"/>
          </a:p>
          <a:p>
            <a:pPr marL="285750" indent="-285750">
              <a:buFontTx/>
              <a:buChar char="-"/>
            </a:pPr>
            <a:r>
              <a:rPr lang="fr-FR" sz="1800" dirty="0"/>
              <a:t>Environnement: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Etude d’impact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de Cycle de Vie Environnementale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Empreinte Carbone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Empreinte Eau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800" dirty="0"/>
              <a:t>Financier / Socio-économique: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financière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Cout-Bénéfice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de Cycle de Couts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de Cycle de Vie Sociale</a:t>
            </a:r>
          </a:p>
        </p:txBody>
      </p:sp>
    </p:spTree>
    <p:extLst>
      <p:ext uri="{BB962C8B-B14F-4D97-AF65-F5344CB8AC3E}">
        <p14:creationId xmlns:p14="http://schemas.microsoft.com/office/powerpoint/2010/main" val="3639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568EE-806A-BBB2-70CC-0032967C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2">
            <a:extLst>
              <a:ext uri="{FF2B5EF4-FFF2-40B4-BE49-F238E27FC236}">
                <a16:creationId xmlns:a16="http://schemas.microsoft.com/office/drawing/2014/main" id="{C65AE459-6EEF-CF54-1781-432984D79F0D}"/>
              </a:ext>
            </a:extLst>
          </p:cNvPr>
          <p:cNvSpPr txBox="1">
            <a:spLocks/>
          </p:cNvSpPr>
          <p:nvPr/>
        </p:nvSpPr>
        <p:spPr>
          <a:xfrm>
            <a:off x="1370426" y="16122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defRPr>
            </a:lvl1pPr>
          </a:lstStyle>
          <a:p>
            <a:r>
              <a:rPr lang="fr-FR" dirty="0"/>
              <a:t>Comparaison à une situation de référence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4C554B-2E9E-689B-EA19-45081497DD2F}"/>
              </a:ext>
            </a:extLst>
          </p:cNvPr>
          <p:cNvSpPr/>
          <p:nvPr/>
        </p:nvSpPr>
        <p:spPr>
          <a:xfrm>
            <a:off x="5738831" y="1504375"/>
            <a:ext cx="1954108" cy="50052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42915">
              <a:defRPr/>
            </a:pPr>
            <a:r>
              <a:rPr lang="en-US" sz="1687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  <a:p>
            <a:pPr algn="ctr" defTabSz="642915">
              <a:defRPr/>
            </a:pPr>
            <a:r>
              <a:rPr lang="en-US" sz="1687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02C5A1-4B89-57F2-6EF6-963E4692C659}"/>
              </a:ext>
            </a:extLst>
          </p:cNvPr>
          <p:cNvSpPr/>
          <p:nvPr/>
        </p:nvSpPr>
        <p:spPr>
          <a:xfrm>
            <a:off x="8806576" y="1484784"/>
            <a:ext cx="2728716" cy="50052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42915">
              <a:defRPr/>
            </a:pPr>
            <a:r>
              <a:rPr lang="en-US" sz="1687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  <a:p>
            <a:pPr algn="ctr" defTabSz="642915">
              <a:defRPr/>
            </a:pPr>
            <a:r>
              <a:rPr lang="en-US" sz="1687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REFERENCE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A7E6137-A63A-17D3-4E29-D98C5C8E9BEE}"/>
              </a:ext>
            </a:extLst>
          </p:cNvPr>
          <p:cNvCxnSpPr>
            <a:cxnSpLocks/>
          </p:cNvCxnSpPr>
          <p:nvPr/>
        </p:nvCxnSpPr>
        <p:spPr>
          <a:xfrm>
            <a:off x="8439365" y="2160227"/>
            <a:ext cx="0" cy="3629674"/>
          </a:xfrm>
          <a:prstGeom prst="line">
            <a:avLst/>
          </a:prstGeom>
          <a:noFill/>
          <a:ln w="25400" cap="flat">
            <a:solidFill>
              <a:srgbClr val="34A5D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F7C231C-4F11-030E-26BF-EA48D090B9C6}"/>
              </a:ext>
            </a:extLst>
          </p:cNvPr>
          <p:cNvCxnSpPr>
            <a:cxnSpLocks/>
          </p:cNvCxnSpPr>
          <p:nvPr/>
        </p:nvCxnSpPr>
        <p:spPr>
          <a:xfrm flipH="1">
            <a:off x="5375920" y="3975064"/>
            <a:ext cx="6344133" cy="0"/>
          </a:xfrm>
          <a:prstGeom prst="line">
            <a:avLst/>
          </a:prstGeom>
          <a:noFill/>
          <a:ln w="25400" cap="flat">
            <a:solidFill>
              <a:srgbClr val="34A5D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C6C286E-9E09-7F5F-8862-A85A64D4493B}"/>
              </a:ext>
            </a:extLst>
          </p:cNvPr>
          <p:cNvSpPr/>
          <p:nvPr/>
        </p:nvSpPr>
        <p:spPr>
          <a:xfrm>
            <a:off x="5710875" y="4466027"/>
            <a:ext cx="957511" cy="76796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latinLnBrk="1" hangingPunct="0">
              <a:spcBef>
                <a:spcPts val="1687"/>
              </a:spcBef>
            </a:pPr>
            <a:endParaRPr lang="fr-FR" sz="844" dirty="0">
              <a:solidFill>
                <a:srgbClr val="222222"/>
              </a:solidFill>
              <a:latin typeface="DIN Condensed"/>
              <a:ea typeface="DIN Condensed"/>
              <a:cs typeface="DIN Condensed"/>
              <a:sym typeface="DIN Condensed"/>
            </a:endParaRPr>
          </a:p>
          <a:p>
            <a:pPr defTabSz="410751" latinLnBrk="1" hangingPunct="0">
              <a:spcBef>
                <a:spcPts val="1687"/>
              </a:spcBef>
            </a:pPr>
            <a:endParaRPr lang="fr-FR" sz="844" dirty="0">
              <a:solidFill>
                <a:srgbClr val="222222"/>
              </a:solidFill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76570-09B4-0852-8FC1-91CDC5F31628}"/>
              </a:ext>
            </a:extLst>
          </p:cNvPr>
          <p:cNvSpPr/>
          <p:nvPr/>
        </p:nvSpPr>
        <p:spPr>
          <a:xfrm>
            <a:off x="5704223" y="3434813"/>
            <a:ext cx="1956154" cy="243778"/>
          </a:xfrm>
          <a:prstGeom prst="rect">
            <a:avLst/>
          </a:prstGeom>
          <a:noFill/>
          <a:ln w="25400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642915"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Scenario 1 - REUSE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8A79348-4A3C-9235-EE73-AF053F1B0D3F}"/>
              </a:ext>
            </a:extLst>
          </p:cNvPr>
          <p:cNvCxnSpPr/>
          <p:nvPr/>
        </p:nvCxnSpPr>
        <p:spPr>
          <a:xfrm>
            <a:off x="6668386" y="4850009"/>
            <a:ext cx="504056" cy="0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4C513C-9F89-1BDB-F3EA-89B44D466B82}"/>
              </a:ext>
            </a:extLst>
          </p:cNvPr>
          <p:cNvSpPr/>
          <p:nvPr/>
        </p:nvSpPr>
        <p:spPr>
          <a:xfrm>
            <a:off x="5721139" y="2502087"/>
            <a:ext cx="957511" cy="76796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latinLnBrk="1" hangingPunct="0">
              <a:spcBef>
                <a:spcPts val="1687"/>
              </a:spcBef>
            </a:pPr>
            <a:endParaRPr lang="fr-FR" sz="844" dirty="0">
              <a:solidFill>
                <a:srgbClr val="222222"/>
              </a:solidFill>
              <a:latin typeface="DIN Condensed"/>
              <a:ea typeface="DIN Condensed"/>
              <a:cs typeface="DIN Condensed"/>
              <a:sym typeface="DIN Condensed"/>
            </a:endParaRPr>
          </a:p>
          <a:p>
            <a:pPr defTabSz="410751" latinLnBrk="1" hangingPunct="0">
              <a:spcBef>
                <a:spcPts val="1687"/>
              </a:spcBef>
            </a:pPr>
            <a:endParaRPr lang="fr-FR" sz="844" dirty="0">
              <a:solidFill>
                <a:srgbClr val="222222"/>
              </a:solidFill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4141F8-BA9C-A01F-4D97-290D6FE7E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458"/>
          <a:stretch/>
        </p:blipFill>
        <p:spPr>
          <a:xfrm>
            <a:off x="7127870" y="2573420"/>
            <a:ext cx="376933" cy="500523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6DDB09D-8EF7-6B0C-0DDC-F751AC703801}"/>
              </a:ext>
            </a:extLst>
          </p:cNvPr>
          <p:cNvCxnSpPr/>
          <p:nvPr/>
        </p:nvCxnSpPr>
        <p:spPr>
          <a:xfrm>
            <a:off x="6678650" y="2886069"/>
            <a:ext cx="504056" cy="0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593F6-5EC4-7D4B-D7D8-E30F738D1F02}"/>
              </a:ext>
            </a:extLst>
          </p:cNvPr>
          <p:cNvSpPr/>
          <p:nvPr/>
        </p:nvSpPr>
        <p:spPr>
          <a:xfrm>
            <a:off x="9172777" y="2321032"/>
            <a:ext cx="957511" cy="76796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latinLnBrk="1" hangingPunct="0">
              <a:spcBef>
                <a:spcPts val="1687"/>
              </a:spcBef>
            </a:pPr>
            <a:endParaRPr lang="fr-FR" sz="844" dirty="0">
              <a:solidFill>
                <a:srgbClr val="222222"/>
              </a:solidFill>
              <a:latin typeface="DIN Condensed"/>
              <a:ea typeface="DIN Condensed"/>
              <a:cs typeface="DIN Condensed"/>
              <a:sym typeface="DIN Condensed"/>
            </a:endParaRPr>
          </a:p>
          <a:p>
            <a:pPr defTabSz="410751" latinLnBrk="1" hangingPunct="0">
              <a:spcBef>
                <a:spcPts val="1687"/>
              </a:spcBef>
            </a:pPr>
            <a:endParaRPr lang="fr-FR" sz="844" dirty="0">
              <a:solidFill>
                <a:srgbClr val="222222"/>
              </a:solidFill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DFCA1FD-A9F3-3207-B991-C60B3EB23BBA}"/>
              </a:ext>
            </a:extLst>
          </p:cNvPr>
          <p:cNvCxnSpPr/>
          <p:nvPr/>
        </p:nvCxnSpPr>
        <p:spPr>
          <a:xfrm>
            <a:off x="10130288" y="2705014"/>
            <a:ext cx="504056" cy="0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B3C76F7-6839-F2A5-67F8-E1DE43E1B321}"/>
              </a:ext>
            </a:extLst>
          </p:cNvPr>
          <p:cNvSpPr/>
          <p:nvPr/>
        </p:nvSpPr>
        <p:spPr>
          <a:xfrm>
            <a:off x="8340568" y="5425518"/>
            <a:ext cx="2044702" cy="243778"/>
          </a:xfrm>
          <a:prstGeom prst="rect">
            <a:avLst/>
          </a:prstGeom>
          <a:noFill/>
          <a:ln w="25400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642915">
              <a:defRPr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D81037C-7D6A-6560-6911-AFD9A9B34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93"/>
          <a:stretch/>
        </p:blipFill>
        <p:spPr>
          <a:xfrm>
            <a:off x="10647021" y="2472222"/>
            <a:ext cx="396575" cy="56214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55130A5-FF4D-D9B5-7684-8807231A3C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86" r="23066" b="35824"/>
          <a:stretch/>
        </p:blipFill>
        <p:spPr>
          <a:xfrm>
            <a:off x="9325274" y="2533354"/>
            <a:ext cx="615934" cy="36932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3848293-C026-7877-77E4-0D623CEC66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844"/>
          <a:stretch/>
        </p:blipFill>
        <p:spPr>
          <a:xfrm>
            <a:off x="10934449" y="2557292"/>
            <a:ext cx="357792" cy="50374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EBBA3BD-33FB-15CA-E032-7025B77AEAEA}"/>
              </a:ext>
            </a:extLst>
          </p:cNvPr>
          <p:cNvSpPr/>
          <p:nvPr/>
        </p:nvSpPr>
        <p:spPr>
          <a:xfrm>
            <a:off x="5375920" y="5337410"/>
            <a:ext cx="3063445" cy="243778"/>
          </a:xfrm>
          <a:prstGeom prst="rect">
            <a:avLst/>
          </a:prstGeom>
          <a:noFill/>
          <a:ln w="25400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642915"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Scenario 2 – REUSE (ex 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usagers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7BC4572-5EDE-7B5E-AB05-94A830D87F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3536"/>
          <a:stretch/>
        </p:blipFill>
        <p:spPr>
          <a:xfrm>
            <a:off x="7375105" y="2733474"/>
            <a:ext cx="412731" cy="50074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DB750F6-AB6C-C90C-C94A-789D90EE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458"/>
          <a:stretch/>
        </p:blipFill>
        <p:spPr>
          <a:xfrm>
            <a:off x="7153315" y="4576905"/>
            <a:ext cx="376933" cy="50052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12FE692-E681-2C8F-B749-FADB31CEB5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10"/>
          <a:stretch/>
        </p:blipFill>
        <p:spPr>
          <a:xfrm>
            <a:off x="6017939" y="2590965"/>
            <a:ext cx="584084" cy="52429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7918272-AC3C-72B9-64E1-55001F461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86" r="23066" b="35824"/>
          <a:stretch/>
        </p:blipFill>
        <p:spPr>
          <a:xfrm>
            <a:off x="5727512" y="2836293"/>
            <a:ext cx="615934" cy="36932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2A4F8CD-0DEB-7FA5-B2E1-364666E200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10"/>
          <a:stretch/>
        </p:blipFill>
        <p:spPr>
          <a:xfrm>
            <a:off x="6035082" y="4544169"/>
            <a:ext cx="584084" cy="52429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A4E427D-86E5-2F72-38FA-5D37A43987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86" r="23066" b="35824"/>
          <a:stretch/>
        </p:blipFill>
        <p:spPr>
          <a:xfrm>
            <a:off x="5744655" y="4789497"/>
            <a:ext cx="615934" cy="369327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31EB988-180E-14E6-7E15-FCB3F224B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458"/>
          <a:stretch/>
        </p:blipFill>
        <p:spPr>
          <a:xfrm>
            <a:off x="10600438" y="3168776"/>
            <a:ext cx="376933" cy="50052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35F0F7D-8E39-D7FD-73C8-01F9E64F5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93"/>
          <a:stretch/>
        </p:blipFill>
        <p:spPr>
          <a:xfrm>
            <a:off x="9742920" y="3146840"/>
            <a:ext cx="396575" cy="562140"/>
          </a:xfrm>
          <a:prstGeom prst="rect">
            <a:avLst/>
          </a:prstGeom>
        </p:spPr>
      </p:pic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78C5BC6-278C-1048-5D39-C21E3011C9DB}"/>
              </a:ext>
            </a:extLst>
          </p:cNvPr>
          <p:cNvCxnSpPr/>
          <p:nvPr/>
        </p:nvCxnSpPr>
        <p:spPr>
          <a:xfrm>
            <a:off x="10130288" y="3413148"/>
            <a:ext cx="504056" cy="0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B268B7F-B6C9-7BA3-D38B-5E69E22430F1}"/>
              </a:ext>
            </a:extLst>
          </p:cNvPr>
          <p:cNvSpPr/>
          <p:nvPr/>
        </p:nvSpPr>
        <p:spPr>
          <a:xfrm>
            <a:off x="9369068" y="3722348"/>
            <a:ext cx="1956154" cy="243778"/>
          </a:xfrm>
          <a:prstGeom prst="rect">
            <a:avLst/>
          </a:prstGeom>
          <a:noFill/>
          <a:ln w="25400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642915"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Scenario REF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75B5C5-D497-6B29-FC2F-0730D4056512}"/>
              </a:ext>
            </a:extLst>
          </p:cNvPr>
          <p:cNvSpPr/>
          <p:nvPr/>
        </p:nvSpPr>
        <p:spPr>
          <a:xfrm>
            <a:off x="9183293" y="4152118"/>
            <a:ext cx="957511" cy="76796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latinLnBrk="1" hangingPunct="0">
              <a:spcBef>
                <a:spcPts val="1687"/>
              </a:spcBef>
            </a:pPr>
            <a:endParaRPr lang="fr-FR" sz="844" dirty="0">
              <a:solidFill>
                <a:srgbClr val="222222"/>
              </a:solidFill>
              <a:latin typeface="DIN Condensed"/>
              <a:ea typeface="DIN Condensed"/>
              <a:cs typeface="DIN Condensed"/>
              <a:sym typeface="DIN Condensed"/>
            </a:endParaRPr>
          </a:p>
          <a:p>
            <a:pPr defTabSz="410751" latinLnBrk="1" hangingPunct="0">
              <a:spcBef>
                <a:spcPts val="1687"/>
              </a:spcBef>
            </a:pPr>
            <a:endParaRPr lang="fr-FR" sz="844" dirty="0">
              <a:solidFill>
                <a:srgbClr val="222222"/>
              </a:solidFill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76C9BEEC-1406-E9CB-CFEC-07191A648041}"/>
              </a:ext>
            </a:extLst>
          </p:cNvPr>
          <p:cNvCxnSpPr/>
          <p:nvPr/>
        </p:nvCxnSpPr>
        <p:spPr>
          <a:xfrm>
            <a:off x="10140804" y="4536100"/>
            <a:ext cx="504056" cy="0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Image 54">
            <a:extLst>
              <a:ext uri="{FF2B5EF4-FFF2-40B4-BE49-F238E27FC236}">
                <a16:creationId xmlns:a16="http://schemas.microsoft.com/office/drawing/2014/main" id="{23091EC4-FC35-A9EB-A8F1-15FDBEE5C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93"/>
          <a:stretch/>
        </p:blipFill>
        <p:spPr>
          <a:xfrm>
            <a:off x="10657537" y="4303308"/>
            <a:ext cx="396575" cy="562140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95B867B2-2D96-7AF5-8D4F-646314D18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86" r="23066" b="35824"/>
          <a:stretch/>
        </p:blipFill>
        <p:spPr>
          <a:xfrm>
            <a:off x="9335790" y="4364440"/>
            <a:ext cx="615934" cy="36932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01CE4092-1E42-D202-7225-A14DC13CD0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844"/>
          <a:stretch/>
        </p:blipFill>
        <p:spPr>
          <a:xfrm>
            <a:off x="10944965" y="4388378"/>
            <a:ext cx="357792" cy="503746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9EB7BAC4-F4CE-0634-F1E8-1F429D70E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458"/>
          <a:stretch/>
        </p:blipFill>
        <p:spPr>
          <a:xfrm>
            <a:off x="10610954" y="4999862"/>
            <a:ext cx="376933" cy="500523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0CC6D272-E622-C7E1-A92C-575CCA476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93"/>
          <a:stretch/>
        </p:blipFill>
        <p:spPr>
          <a:xfrm>
            <a:off x="9753436" y="4977926"/>
            <a:ext cx="396575" cy="562140"/>
          </a:xfrm>
          <a:prstGeom prst="rect">
            <a:avLst/>
          </a:prstGeom>
        </p:spPr>
      </p:pic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5AFD201D-EC8A-F118-C6CD-C704FC596D41}"/>
              </a:ext>
            </a:extLst>
          </p:cNvPr>
          <p:cNvCxnSpPr/>
          <p:nvPr/>
        </p:nvCxnSpPr>
        <p:spPr>
          <a:xfrm>
            <a:off x="10140804" y="5244234"/>
            <a:ext cx="504056" cy="0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0A67D89-835D-BBD9-A8D3-C0000B9AAC2C}"/>
              </a:ext>
            </a:extLst>
          </p:cNvPr>
          <p:cNvSpPr/>
          <p:nvPr/>
        </p:nvSpPr>
        <p:spPr>
          <a:xfrm>
            <a:off x="9379584" y="5553434"/>
            <a:ext cx="1956154" cy="243778"/>
          </a:xfrm>
          <a:prstGeom prst="rect">
            <a:avLst/>
          </a:prstGeom>
          <a:noFill/>
          <a:ln w="25400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642915"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Scenario REF</a:t>
            </a:r>
          </a:p>
        </p:txBody>
      </p:sp>
      <p:sp>
        <p:nvSpPr>
          <p:cNvPr id="62" name="Signe de multiplication 61">
            <a:extLst>
              <a:ext uri="{FF2B5EF4-FFF2-40B4-BE49-F238E27FC236}">
                <a16:creationId xmlns:a16="http://schemas.microsoft.com/office/drawing/2014/main" id="{269E842B-3F1A-CD9E-7AD8-DE0505AD1B86}"/>
              </a:ext>
            </a:extLst>
          </p:cNvPr>
          <p:cNvSpPr/>
          <p:nvPr/>
        </p:nvSpPr>
        <p:spPr>
          <a:xfrm>
            <a:off x="10136878" y="5059135"/>
            <a:ext cx="396574" cy="358371"/>
          </a:xfrm>
          <a:prstGeom prst="mathMultiply">
            <a:avLst>
              <a:gd name="adj1" fmla="val 12175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5A125577-7A94-7280-DF36-D976D59B5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458"/>
          <a:stretch/>
        </p:blipFill>
        <p:spPr>
          <a:xfrm>
            <a:off x="7423327" y="4715914"/>
            <a:ext cx="376933" cy="500523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D3754CA4-4DEA-CE81-E4F7-03F8260390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3536"/>
          <a:stretch/>
        </p:blipFill>
        <p:spPr>
          <a:xfrm>
            <a:off x="10862831" y="3304226"/>
            <a:ext cx="412731" cy="500741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1495D71E-786A-96F4-3561-15701E461D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3536"/>
          <a:stretch/>
        </p:blipFill>
        <p:spPr>
          <a:xfrm>
            <a:off x="10855047" y="5132965"/>
            <a:ext cx="412731" cy="500741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D79869D7-D01A-6249-4E18-907A864D630C}"/>
              </a:ext>
            </a:extLst>
          </p:cNvPr>
          <p:cNvSpPr/>
          <p:nvPr/>
        </p:nvSpPr>
        <p:spPr>
          <a:xfrm>
            <a:off x="207945" y="3161208"/>
            <a:ext cx="4841398" cy="1563556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42915">
              <a:defRPr/>
            </a:pP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</a:t>
            </a:r>
            <a:r>
              <a:rPr lang="en-US" sz="18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de reference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defTabSz="642915">
              <a:defRPr/>
            </a:pP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quelle(s) situation(s) se compare-t-on?</a:t>
            </a:r>
          </a:p>
          <a:p>
            <a:pPr algn="ctr" defTabSz="642915">
              <a:defRPr/>
            </a:pPr>
            <a:endParaRPr lang="en-US" sz="1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42915">
              <a:defRPr/>
            </a:pPr>
            <a:r>
              <a:rPr lang="en-US" sz="1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l’objectif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l’analyse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980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568EE-806A-BBB2-70CC-0032967C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2">
            <a:extLst>
              <a:ext uri="{FF2B5EF4-FFF2-40B4-BE49-F238E27FC236}">
                <a16:creationId xmlns:a16="http://schemas.microsoft.com/office/drawing/2014/main" id="{C65AE459-6EEF-CF54-1781-432984D79F0D}"/>
              </a:ext>
            </a:extLst>
          </p:cNvPr>
          <p:cNvSpPr txBox="1">
            <a:spLocks/>
          </p:cNvSpPr>
          <p:nvPr/>
        </p:nvSpPr>
        <p:spPr>
          <a:xfrm>
            <a:off x="-240704" y="196465"/>
            <a:ext cx="1211834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defRPr>
            </a:lvl1pPr>
          </a:lstStyle>
          <a:p>
            <a:r>
              <a:rPr lang="fr-FR" dirty="0"/>
              <a:t>Outils pour évaluer la soutenabilité/durabilité/rentabilité</a:t>
            </a: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6B2D0069-BF51-6D39-B9ED-F8B9AC0C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22" y="1121242"/>
            <a:ext cx="4896544" cy="228903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FF14581-5495-5769-78B3-5F718F0DF855}"/>
              </a:ext>
            </a:extLst>
          </p:cNvPr>
          <p:cNvSpPr txBox="1"/>
          <p:nvPr/>
        </p:nvSpPr>
        <p:spPr>
          <a:xfrm>
            <a:off x="407368" y="2204864"/>
            <a:ext cx="10657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LISTE (non exhaustive) DE MÉTHODES D’EVALUATION DE PROJET</a:t>
            </a:r>
          </a:p>
          <a:p>
            <a:endParaRPr lang="fr-FR" sz="1800" b="1" dirty="0"/>
          </a:p>
          <a:p>
            <a:pPr marL="285750" indent="-285750">
              <a:buFontTx/>
              <a:buChar char="-"/>
            </a:pPr>
            <a:r>
              <a:rPr lang="fr-FR" sz="1800" dirty="0"/>
              <a:t>Environnement: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Etude d’impact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de Cycle de Vie Environnementale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Empreinte Carbone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Empreinte Eau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800" dirty="0"/>
              <a:t>Financier / Socio-économique: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financière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Cout-Bénéfice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de Cycle de Couts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Analyse de Cycle de Vie Sociale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84E33E7-12B1-E39A-EB72-33A94C97F1DC}"/>
              </a:ext>
            </a:extLst>
          </p:cNvPr>
          <p:cNvSpPr/>
          <p:nvPr/>
        </p:nvSpPr>
        <p:spPr>
          <a:xfrm>
            <a:off x="233750" y="2530997"/>
            <a:ext cx="5574218" cy="16500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6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E3E86-E5B6-E7F6-8BC0-80E893363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B3C6144-418D-FE93-AB40-8CB26E2A1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9"/>
          <a:stretch/>
        </p:blipFill>
        <p:spPr bwMode="auto">
          <a:xfrm>
            <a:off x="3709199" y="2446929"/>
            <a:ext cx="7211337" cy="40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re 12">
            <a:extLst>
              <a:ext uri="{FF2B5EF4-FFF2-40B4-BE49-F238E27FC236}">
                <a16:creationId xmlns:a16="http://schemas.microsoft.com/office/drawing/2014/main" id="{6DC69161-CB1A-CC1C-4C0F-0C3EDC9FBB58}"/>
              </a:ext>
            </a:extLst>
          </p:cNvPr>
          <p:cNvSpPr txBox="1">
            <a:spLocks/>
          </p:cNvSpPr>
          <p:nvPr/>
        </p:nvSpPr>
        <p:spPr>
          <a:xfrm>
            <a:off x="1598157" y="27806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defRPr>
            </a:lvl1pPr>
          </a:lstStyle>
          <a:p>
            <a:r>
              <a:rPr lang="fr-FR" dirty="0"/>
              <a:t>Approche d’analyse de cycle de vie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98C6761-ECC2-C336-C134-18554DF79D80}"/>
              </a:ext>
            </a:extLst>
          </p:cNvPr>
          <p:cNvSpPr/>
          <p:nvPr/>
        </p:nvSpPr>
        <p:spPr>
          <a:xfrm>
            <a:off x="4223465" y="2632387"/>
            <a:ext cx="792088" cy="265774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DB2FC5-325F-C17E-ACC1-C7B147DE6F69}"/>
              </a:ext>
            </a:extLst>
          </p:cNvPr>
          <p:cNvSpPr txBox="1"/>
          <p:nvPr/>
        </p:nvSpPr>
        <p:spPr>
          <a:xfrm>
            <a:off x="3853215" y="1876123"/>
            <a:ext cx="25922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dirty="0"/>
              <a:t>Empreinte Carbone (kgCO2 eq)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CED3B3B-EFF6-6E58-8168-E1C944441609}"/>
              </a:ext>
            </a:extLst>
          </p:cNvPr>
          <p:cNvSpPr/>
          <p:nvPr/>
        </p:nvSpPr>
        <p:spPr>
          <a:xfrm>
            <a:off x="8893775" y="2704395"/>
            <a:ext cx="1800200" cy="2657743"/>
          </a:xfrm>
          <a:prstGeom prst="roundRect">
            <a:avLst/>
          </a:prstGeom>
          <a:noFill/>
          <a:ln w="25400">
            <a:solidFill>
              <a:srgbClr val="04BAE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DD72AA-EDF4-CA05-F728-147931761DF9}"/>
              </a:ext>
            </a:extLst>
          </p:cNvPr>
          <p:cNvSpPr txBox="1"/>
          <p:nvPr/>
        </p:nvSpPr>
        <p:spPr>
          <a:xfrm>
            <a:off x="7949795" y="1283000"/>
            <a:ext cx="368816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Empreinte Eau </a:t>
            </a:r>
            <a:r>
              <a:rPr lang="fr-FR" sz="1800" dirty="0">
                <a:latin typeface="Google Sans"/>
              </a:rPr>
              <a:t>(ISO 14046) </a:t>
            </a:r>
            <a:r>
              <a:rPr lang="fr-FR" b="1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QUANTITATIF 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QUALITATIF  </a:t>
            </a:r>
            <a:r>
              <a:rPr lang="fr-FR" sz="1200" dirty="0"/>
              <a:t>(ex : eutrophisation)</a:t>
            </a:r>
          </a:p>
          <a:p>
            <a:r>
              <a:rPr lang="fr-FR" sz="1800" i="1" dirty="0"/>
              <a:t>kgPO4 / </a:t>
            </a:r>
            <a:r>
              <a:rPr lang="fr-FR" sz="1800" i="1" dirty="0" err="1"/>
              <a:t>kgN</a:t>
            </a:r>
            <a:endParaRPr lang="fr-FR" sz="1800" i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9B0FDE-2D8B-A578-0666-AE2CFA2AD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7" y="142409"/>
            <a:ext cx="3132532" cy="32865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65C961-0C2C-AC5E-23E1-DC264F8FFD88}"/>
              </a:ext>
            </a:extLst>
          </p:cNvPr>
          <p:cNvSpPr txBox="1"/>
          <p:nvPr/>
        </p:nvSpPr>
        <p:spPr>
          <a:xfrm>
            <a:off x="92120" y="4705355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Approche </a:t>
            </a:r>
            <a:r>
              <a:rPr lang="fr-FR" sz="1600" b="1" dirty="0" err="1"/>
              <a:t>multi-critères</a:t>
            </a:r>
            <a:r>
              <a:rPr lang="fr-FR" sz="1600" b="1" dirty="0"/>
              <a:t> des impacts environnementaux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A6675AF-8E68-2662-C721-28275F85CCAC}"/>
              </a:ext>
            </a:extLst>
          </p:cNvPr>
          <p:cNvSpPr/>
          <p:nvPr/>
        </p:nvSpPr>
        <p:spPr>
          <a:xfrm>
            <a:off x="8921429" y="5419738"/>
            <a:ext cx="1700537" cy="5132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3EB8134-80E5-2AB0-6925-A802786364CE}"/>
              </a:ext>
            </a:extLst>
          </p:cNvPr>
          <p:cNvSpPr/>
          <p:nvPr/>
        </p:nvSpPr>
        <p:spPr>
          <a:xfrm>
            <a:off x="6888088" y="1917730"/>
            <a:ext cx="2133555" cy="1640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03306A-8C0B-1D9C-766E-D66C3B68F3A9}"/>
              </a:ext>
            </a:extLst>
          </p:cNvPr>
          <p:cNvSpPr/>
          <p:nvPr/>
        </p:nvSpPr>
        <p:spPr>
          <a:xfrm>
            <a:off x="7680176" y="2482509"/>
            <a:ext cx="2592288" cy="511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1F8C2F-4D2B-1CC4-DF1F-1189D35B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470" y="250953"/>
            <a:ext cx="10363200" cy="817561"/>
          </a:xfrm>
        </p:spPr>
        <p:txBody>
          <a:bodyPr/>
          <a:lstStyle/>
          <a:p>
            <a:r>
              <a:rPr lang="fr-FR" dirty="0"/>
              <a:t>L’Empreinte Eau - Concept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BACEAA-709D-64EF-C1C6-948A5006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0" y="1464353"/>
            <a:ext cx="10056440" cy="527397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4811048-B543-95D2-2E25-D0ED7E28C7F0}"/>
              </a:ext>
            </a:extLst>
          </p:cNvPr>
          <p:cNvSpPr/>
          <p:nvPr/>
        </p:nvSpPr>
        <p:spPr>
          <a:xfrm>
            <a:off x="2576927" y="3429000"/>
            <a:ext cx="4248472" cy="6120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3238CF-EC30-5727-A2A0-0AF0BB783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00" y="119672"/>
            <a:ext cx="2601483" cy="172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5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DED8A88-52A1-3849-EF63-6A012FAEC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5" y="3574537"/>
            <a:ext cx="3468820" cy="31917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E91DA88-435A-F8D2-C7A0-92E5F261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69" y="192254"/>
            <a:ext cx="4841116" cy="316302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3EB8134-80E5-2AB0-6925-A802786364CE}"/>
              </a:ext>
            </a:extLst>
          </p:cNvPr>
          <p:cNvSpPr/>
          <p:nvPr/>
        </p:nvSpPr>
        <p:spPr>
          <a:xfrm>
            <a:off x="6888088" y="1917730"/>
            <a:ext cx="2133555" cy="1640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3449FA-278E-90B0-B56C-B31A599CE699}"/>
              </a:ext>
            </a:extLst>
          </p:cNvPr>
          <p:cNvSpPr/>
          <p:nvPr/>
        </p:nvSpPr>
        <p:spPr>
          <a:xfrm>
            <a:off x="6312024" y="6306972"/>
            <a:ext cx="4148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Mahjabin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2018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doi.org/10.1371/journal.pone.0202301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1F8C2F-4D2B-1CC4-DF1F-1189D35B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76756"/>
            <a:ext cx="10363200" cy="817561"/>
          </a:xfrm>
        </p:spPr>
        <p:txBody>
          <a:bodyPr/>
          <a:lstStyle/>
          <a:p>
            <a:r>
              <a:rPr lang="fr-FR" dirty="0"/>
              <a:t>L’Empreinte Eau - Concept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00CAE-E14E-387D-B2EA-F44694AAF73E}"/>
              </a:ext>
            </a:extLst>
          </p:cNvPr>
          <p:cNvSpPr/>
          <p:nvPr/>
        </p:nvSpPr>
        <p:spPr>
          <a:xfrm>
            <a:off x="4514299" y="1773766"/>
            <a:ext cx="1797725" cy="1655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46BC92-3BDF-E1C0-98FD-EDFF65973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2"/>
          <a:stretch/>
        </p:blipFill>
        <p:spPr>
          <a:xfrm>
            <a:off x="5663952" y="2554402"/>
            <a:ext cx="5040560" cy="35640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03306A-8C0B-1D9C-766E-D66C3B68F3A9}"/>
              </a:ext>
            </a:extLst>
          </p:cNvPr>
          <p:cNvSpPr/>
          <p:nvPr/>
        </p:nvSpPr>
        <p:spPr>
          <a:xfrm>
            <a:off x="7408724" y="2420282"/>
            <a:ext cx="3151772" cy="511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76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3A661-DB0A-98A0-7784-5C7860AB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34082"/>
            <a:ext cx="10363200" cy="817561"/>
          </a:xfrm>
        </p:spPr>
        <p:txBody>
          <a:bodyPr/>
          <a:lstStyle/>
          <a:p>
            <a:r>
              <a:rPr lang="fr-FR" dirty="0"/>
              <a:t>Facteur de stress hydrique - AWARE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4D65EE-9907-5922-5771-B04AC19B1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69" y="3301632"/>
            <a:ext cx="6884812" cy="28140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0DDB8F-C446-982A-5220-82AF1B748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315" y="3430614"/>
            <a:ext cx="4173891" cy="321156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DB0BC2D-9F94-707F-EEB9-1C74CA4C4465}"/>
              </a:ext>
            </a:extLst>
          </p:cNvPr>
          <p:cNvSpPr txBox="1"/>
          <p:nvPr/>
        </p:nvSpPr>
        <p:spPr>
          <a:xfrm>
            <a:off x="7535366" y="308883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Facteur AWARE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DEB427D-7E9D-F541-D763-ABA259E1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040" y="1268761"/>
            <a:ext cx="5325036" cy="146356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92AEF47-9934-1159-FC7D-585DDABD5E64}"/>
              </a:ext>
            </a:extLst>
          </p:cNvPr>
          <p:cNvSpPr txBox="1"/>
          <p:nvPr/>
        </p:nvSpPr>
        <p:spPr>
          <a:xfrm>
            <a:off x="623392" y="184865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AMD = </a:t>
            </a:r>
            <a:r>
              <a:rPr lang="fr-FR" dirty="0" err="1"/>
              <a:t>Availability</a:t>
            </a:r>
            <a:r>
              <a:rPr lang="fr-FR" dirty="0"/>
              <a:t> Minus </a:t>
            </a:r>
            <a:r>
              <a:rPr lang="fr-FR" dirty="0" err="1"/>
              <a:t>Demand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1588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FFFFFF"/>
      </a:dk1>
      <a:lt1>
        <a:srgbClr val="2F3C4D"/>
      </a:lt1>
      <a:dk2>
        <a:srgbClr val="00AA96"/>
      </a:dk2>
      <a:lt2>
        <a:srgbClr val="94358A"/>
      </a:lt2>
      <a:accent1>
        <a:srgbClr val="05BAEE"/>
      </a:accent1>
      <a:accent2>
        <a:srgbClr val="00AA96"/>
      </a:accent2>
      <a:accent3>
        <a:srgbClr val="94358A"/>
      </a:accent3>
      <a:accent4>
        <a:srgbClr val="FAB900"/>
      </a:accent4>
      <a:accent5>
        <a:srgbClr val="1D6E9B"/>
      </a:accent5>
      <a:accent6>
        <a:srgbClr val="213239"/>
      </a:accent6>
      <a:hlink>
        <a:srgbClr val="7030A0"/>
      </a:hlink>
      <a:folHlink>
        <a:srgbClr val="00B0F0"/>
      </a:folHlink>
    </a:clrScheme>
    <a:fontScheme name="Personnalisé 2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Ecofilae_Présentation_V3.potx" id="{D05C524C-84ED-43A9-A4FA-1AB4A7C66E29}" vid="{1FD1D377-B9E1-4FC7-84C2-9563172C264B}"/>
    </a:ext>
  </a:extLst>
</a:theme>
</file>

<file path=ppt/theme/theme2.xml><?xml version="1.0" encoding="utf-8"?>
<a:theme xmlns:a="http://schemas.openxmlformats.org/drawingml/2006/main" name="1_Office Theme">
  <a:themeElements>
    <a:clrScheme name="Personnalisé 2">
      <a:dk1>
        <a:srgbClr val="2F3C4D"/>
      </a:dk1>
      <a:lt1>
        <a:srgbClr val="FFFFFF"/>
      </a:lt1>
      <a:dk2>
        <a:srgbClr val="00AA96"/>
      </a:dk2>
      <a:lt2>
        <a:srgbClr val="94358A"/>
      </a:lt2>
      <a:accent1>
        <a:srgbClr val="05BAEE"/>
      </a:accent1>
      <a:accent2>
        <a:srgbClr val="00AA96"/>
      </a:accent2>
      <a:accent3>
        <a:srgbClr val="94358A"/>
      </a:accent3>
      <a:accent4>
        <a:srgbClr val="FAB900"/>
      </a:accent4>
      <a:accent5>
        <a:srgbClr val="1D6E9B"/>
      </a:accent5>
      <a:accent6>
        <a:srgbClr val="94358A"/>
      </a:accent6>
      <a:hlink>
        <a:srgbClr val="7030A0"/>
      </a:hlink>
      <a:folHlink>
        <a:srgbClr val="00B0F0"/>
      </a:folHlink>
    </a:clrScheme>
    <a:fontScheme name="Personnalisé 2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Ecofilae_Présentation_V3.potx" id="{D05C524C-84ED-43A9-A4FA-1AB4A7C66E29}" vid="{B795CB5C-DB09-4713-BFEF-C18AB5DD08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Personnalisé 1">
      <a:dk1>
        <a:srgbClr val="FFFFFF"/>
      </a:dk1>
      <a:lt1>
        <a:srgbClr val="2F3C4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2021 (V3 20201209)</Template>
  <TotalTime>68931</TotalTime>
  <Words>403</Words>
  <Application>Microsoft Office PowerPoint</Application>
  <PresentationFormat>Grand écran</PresentationFormat>
  <Paragraphs>97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DIN Condensed</vt:lpstr>
      <vt:lpstr>Google Sans</vt:lpstr>
      <vt:lpstr>Open Sans Light</vt:lpstr>
      <vt:lpstr>Poppins ExtraBold</vt:lpstr>
      <vt:lpstr>Poppins Light</vt:lpstr>
      <vt:lpstr>Poppins Medium</vt:lpstr>
      <vt:lpstr>Poppins SemiBold</vt:lpstr>
      <vt:lpstr>Thème Office</vt:lpstr>
      <vt:lpstr>1_Office Theme</vt:lpstr>
      <vt:lpstr>Outils et méthodes d’évaluation holistique de projets de gestion de l’eau Focus sur l’empreinte 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L’Empreinte Eau - Concept</vt:lpstr>
      <vt:lpstr>L’Empreinte Eau - Concept</vt:lpstr>
      <vt:lpstr>Facteur de stress hydrique - AWARE</vt:lpstr>
      <vt:lpstr>Empreinte Eau – Exemple de résultats </vt:lpstr>
      <vt:lpstr>Présentation PowerPoint</vt:lpstr>
      <vt:lpstr>Présentation PowerPoint</vt:lpstr>
      <vt:lpstr>Présentation PowerPoint</vt:lpstr>
      <vt:lpstr>Outils et méthodes d’évaluation holistique de projets de gestion de l’eau Focus sur l’empreinte 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Bayetti</dc:creator>
  <cp:lastModifiedBy>Rémi DECLERCQ</cp:lastModifiedBy>
  <cp:revision>1323</cp:revision>
  <cp:lastPrinted>2022-06-08T13:51:49Z</cp:lastPrinted>
  <dcterms:created xsi:type="dcterms:W3CDTF">2020-12-16T12:38:52Z</dcterms:created>
  <dcterms:modified xsi:type="dcterms:W3CDTF">2024-04-23T11:07:24Z</dcterms:modified>
</cp:coreProperties>
</file>