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91" r:id="rId5"/>
    <p:sldId id="306" r:id="rId6"/>
    <p:sldId id="343" r:id="rId7"/>
    <p:sldId id="344" r:id="rId8"/>
    <p:sldId id="345" r:id="rId9"/>
    <p:sldId id="346" r:id="rId10"/>
    <p:sldId id="347" r:id="rId11"/>
    <p:sldId id="348" r:id="rId12"/>
    <p:sldId id="342" r:id="rId13"/>
    <p:sldId id="338" r:id="rId14"/>
    <p:sldId id="339" r:id="rId15"/>
    <p:sldId id="340" r:id="rId16"/>
    <p:sldId id="325" r:id="rId17"/>
    <p:sldId id="331" r:id="rId18"/>
    <p:sldId id="332" r:id="rId19"/>
    <p:sldId id="333" r:id="rId20"/>
    <p:sldId id="334" r:id="rId21"/>
    <p:sldId id="335" r:id="rId22"/>
    <p:sldId id="336" r:id="rId23"/>
    <p:sldId id="308" r:id="rId24"/>
    <p:sldId id="349" r:id="rId25"/>
    <p:sldId id="351" r:id="rId26"/>
    <p:sldId id="350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B1C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FDF285-FA15-45AE-A708-3D65802BB42C}" v="8" dt="2024-05-15T14:02:09.102"/>
    <p1510:client id="{DF505139-B81C-4700-91A1-7B58CCA16AC8}" v="3" dt="2024-05-14T16:05:34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rido Francis" userId="S::f.garrido@brgm.fr::fa85301a-5923-462d-8a63-df57e0e49278" providerId="AD" clId="Web-{DF505139-B81C-4700-91A1-7B58CCA16AC8}"/>
    <pc:docChg chg="modSld">
      <pc:chgData name="Garrido Francis" userId="S::f.garrido@brgm.fr::fa85301a-5923-462d-8a63-df57e0e49278" providerId="AD" clId="Web-{DF505139-B81C-4700-91A1-7B58CCA16AC8}" dt="2024-05-14T16:05:34.451" v="2" actId="20577"/>
      <pc:docMkLst>
        <pc:docMk/>
      </pc:docMkLst>
      <pc:sldChg chg="modSp">
        <pc:chgData name="Garrido Francis" userId="S::f.garrido@brgm.fr::fa85301a-5923-462d-8a63-df57e0e49278" providerId="AD" clId="Web-{DF505139-B81C-4700-91A1-7B58CCA16AC8}" dt="2024-05-14T16:05:34.451" v="2" actId="20577"/>
        <pc:sldMkLst>
          <pc:docMk/>
          <pc:sldMk cId="2937878504" sldId="319"/>
        </pc:sldMkLst>
        <pc:spChg chg="mod">
          <ac:chgData name="Garrido Francis" userId="S::f.garrido@brgm.fr::fa85301a-5923-462d-8a63-df57e0e49278" providerId="AD" clId="Web-{DF505139-B81C-4700-91A1-7B58CCA16AC8}" dt="2024-05-14T16:05:34.451" v="2" actId="20577"/>
          <ac:spMkLst>
            <pc:docMk/>
            <pc:sldMk cId="2937878504" sldId="319"/>
            <ac:spMk id="2" creationId="{00000000-0000-0000-0000-000000000000}"/>
          </ac:spMkLst>
        </pc:spChg>
      </pc:sldChg>
    </pc:docChg>
  </pc:docChgLst>
  <pc:docChgLst>
    <pc:chgData name="Garrido Francis" userId="S::f.garrido@brgm.fr::fa85301a-5923-462d-8a63-df57e0e49278" providerId="AD" clId="Web-{26FDF285-FA15-45AE-A708-3D65802BB42C}"/>
    <pc:docChg chg="modSld">
      <pc:chgData name="Garrido Francis" userId="S::f.garrido@brgm.fr::fa85301a-5923-462d-8a63-df57e0e49278" providerId="AD" clId="Web-{26FDF285-FA15-45AE-A708-3D65802BB42C}" dt="2024-05-15T14:02:09.102" v="7" actId="20577"/>
      <pc:docMkLst>
        <pc:docMk/>
      </pc:docMkLst>
      <pc:sldChg chg="modSp">
        <pc:chgData name="Garrido Francis" userId="S::f.garrido@brgm.fr::fa85301a-5923-462d-8a63-df57e0e49278" providerId="AD" clId="Web-{26FDF285-FA15-45AE-A708-3D65802BB42C}" dt="2024-05-15T14:02:09.102" v="7" actId="20577"/>
        <pc:sldMkLst>
          <pc:docMk/>
          <pc:sldMk cId="2937878504" sldId="319"/>
        </pc:sldMkLst>
        <pc:spChg chg="mod">
          <ac:chgData name="Garrido Francis" userId="S::f.garrido@brgm.fr::fa85301a-5923-462d-8a63-df57e0e49278" providerId="AD" clId="Web-{26FDF285-FA15-45AE-A708-3D65802BB42C}" dt="2024-05-15T14:02:09.102" v="7" actId="20577"/>
          <ac:spMkLst>
            <pc:docMk/>
            <pc:sldMk cId="2937878504" sldId="319"/>
            <ac:spMk id="8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3D898-583B-4AC3-8379-DE732F81E886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5EFEB-E5DA-41EE-93DF-F11CDADEA4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159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20DCE-4F9A-4224-B8D0-B5B448BD8BF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966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AB758-2B59-8B49-A692-EFA3BA35521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912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73751-B219-4DDF-827C-23CF7A61E760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8408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73751-B219-4DDF-827C-23CF7A61E760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6011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73751-B219-4DDF-827C-23CF7A61E760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3217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73751-B219-4DDF-827C-23CF7A61E760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2514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20DCE-4F9A-4224-B8D0-B5B448BD8BF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436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20DCE-4F9A-4224-B8D0-B5B448BD8BF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694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20DCE-4F9A-4224-B8D0-B5B448BD8BF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412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/>
          <p:cNvSpPr>
            <a:spLocks noGrp="1"/>
          </p:cNvSpPr>
          <p:nvPr>
            <p:ph type="pic" sz="quarter" idx="14" hasCustomPrompt="1"/>
          </p:nvPr>
        </p:nvSpPr>
        <p:spPr>
          <a:xfrm>
            <a:off x="7191633" y="0"/>
            <a:ext cx="500036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fr-FR" dirty="0"/>
              <a:t>Image de votre choix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49876" y="610524"/>
            <a:ext cx="6542903" cy="508899"/>
          </a:xfrm>
          <a:prstGeom prst="rect">
            <a:avLst/>
          </a:prstGeom>
        </p:spPr>
        <p:txBody>
          <a:bodyPr/>
          <a:lstStyle>
            <a:lvl1pPr>
              <a:defRPr sz="2800" b="1" baseline="0"/>
            </a:lvl1pPr>
          </a:lstStyle>
          <a:p>
            <a:r>
              <a:rPr lang="fr-FR" dirty="0"/>
              <a:t>Titre du slide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49876" y="1938102"/>
            <a:ext cx="6542903" cy="28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 baseline="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549876" y="322049"/>
            <a:ext cx="6542903" cy="363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SURTITRE (facultatif)</a:t>
            </a: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75F36785-ECEB-4602-B519-97E502E1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algn="ctr"/>
            <a:fld id="{F350894E-0509-424B-B937-9012733DE64A}" type="slidenum">
              <a:rPr lang="fr-FR" smtClean="0">
                <a:solidFill>
                  <a:schemeClr val="bg1">
                    <a:lumMod val="50000"/>
                  </a:schemeClr>
                </a:solidFill>
              </a:rPr>
              <a:pPr algn="ctr"/>
              <a:t>‹N°›</a:t>
            </a:fld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5" hasCustomPrompt="1"/>
          </p:nvPr>
        </p:nvSpPr>
        <p:spPr>
          <a:xfrm>
            <a:off x="549876" y="1407898"/>
            <a:ext cx="6542903" cy="53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Accroche ou introduction brève du slide.</a:t>
            </a:r>
          </a:p>
        </p:txBody>
      </p:sp>
      <p:sp>
        <p:nvSpPr>
          <p:cNvPr id="15" name="Espace réservé du contenu 14"/>
          <p:cNvSpPr>
            <a:spLocks noGrp="1"/>
          </p:cNvSpPr>
          <p:nvPr>
            <p:ph sz="quarter" idx="16" hasCustomPrompt="1"/>
          </p:nvPr>
        </p:nvSpPr>
        <p:spPr>
          <a:xfrm rot="21296390">
            <a:off x="8641551" y="4005408"/>
            <a:ext cx="2323177" cy="33392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Message clé</a:t>
            </a:r>
          </a:p>
        </p:txBody>
      </p:sp>
      <p:sp>
        <p:nvSpPr>
          <p:cNvPr id="19" name="Espace réservé du contenu 18"/>
          <p:cNvSpPr>
            <a:spLocks noGrp="1"/>
          </p:cNvSpPr>
          <p:nvPr>
            <p:ph sz="quarter" idx="18"/>
          </p:nvPr>
        </p:nvSpPr>
        <p:spPr>
          <a:xfrm>
            <a:off x="549875" y="2283726"/>
            <a:ext cx="6542903" cy="402817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1631595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75F36785-ECEB-4602-B519-97E502E1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‹N°›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Espace réservé pour une image  9"/>
          <p:cNvSpPr>
            <a:spLocks noGrp="1"/>
          </p:cNvSpPr>
          <p:nvPr>
            <p:ph type="pic" sz="quarter" idx="15" hasCustomPrompt="1"/>
          </p:nvPr>
        </p:nvSpPr>
        <p:spPr>
          <a:xfrm>
            <a:off x="9787" y="0"/>
            <a:ext cx="500036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fr-FR" dirty="0"/>
              <a:t>Image de votre choix</a:t>
            </a:r>
          </a:p>
        </p:txBody>
      </p:sp>
      <p:sp>
        <p:nvSpPr>
          <p:cNvPr id="9" name="Espace réservé du contenu 14"/>
          <p:cNvSpPr>
            <a:spLocks noGrp="1"/>
          </p:cNvSpPr>
          <p:nvPr>
            <p:ph sz="quarter" idx="16" hasCustomPrompt="1"/>
          </p:nvPr>
        </p:nvSpPr>
        <p:spPr>
          <a:xfrm rot="21296390">
            <a:off x="1459705" y="4005408"/>
            <a:ext cx="2323177" cy="33392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Message clé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5113638" y="610524"/>
            <a:ext cx="6509951" cy="508899"/>
          </a:xfrm>
          <a:prstGeom prst="rect">
            <a:avLst/>
          </a:prstGeom>
        </p:spPr>
        <p:txBody>
          <a:bodyPr/>
          <a:lstStyle>
            <a:lvl1pPr>
              <a:defRPr sz="2800" baseline="0"/>
            </a:lvl1pPr>
          </a:lstStyle>
          <a:p>
            <a:r>
              <a:rPr lang="fr-FR" dirty="0"/>
              <a:t>Titre du slide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13638" y="322049"/>
            <a:ext cx="6509951" cy="363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cap="all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SURTITRE (facultatif)</a:t>
            </a:r>
          </a:p>
        </p:txBody>
      </p:sp>
      <p:sp>
        <p:nvSpPr>
          <p:cNvPr id="15" name="Espace réservé du contenu 12"/>
          <p:cNvSpPr>
            <a:spLocks noGrp="1"/>
          </p:cNvSpPr>
          <p:nvPr>
            <p:ph sz="quarter" idx="17" hasCustomPrompt="1"/>
          </p:nvPr>
        </p:nvSpPr>
        <p:spPr>
          <a:xfrm>
            <a:off x="5113638" y="1407898"/>
            <a:ext cx="6509951" cy="53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fr-FR" dirty="0"/>
              <a:t>Accroche ou introduction brève du slide.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113639" y="1938102"/>
            <a:ext cx="6509951" cy="28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 baseline="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8" name="Espace réservé du contenu 18"/>
          <p:cNvSpPr>
            <a:spLocks noGrp="1"/>
          </p:cNvSpPr>
          <p:nvPr>
            <p:ph sz="quarter" idx="18"/>
          </p:nvPr>
        </p:nvSpPr>
        <p:spPr>
          <a:xfrm>
            <a:off x="5113638" y="2283726"/>
            <a:ext cx="6509951" cy="402817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1342036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75F36785-ECEB-4602-B519-97E502E1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‹N°›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30099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it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0CFE7C5-AFF5-422E-8E6D-A06C91D28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008" y="0"/>
            <a:ext cx="5015708" cy="6858000"/>
          </a:xfrm>
          <a:prstGeom prst="rect">
            <a:avLst/>
          </a:prstGeom>
        </p:spPr>
      </p:pic>
      <p:sp>
        <p:nvSpPr>
          <p:cNvPr id="9" name="Freeform 5"/>
          <p:cNvSpPr>
            <a:spLocks noChangeAspect="1"/>
          </p:cNvSpPr>
          <p:nvPr userDrawn="1"/>
        </p:nvSpPr>
        <p:spPr bwMode="gray">
          <a:xfrm>
            <a:off x="9360000" y="0"/>
            <a:ext cx="2832000" cy="2592000"/>
          </a:xfrm>
          <a:custGeom>
            <a:avLst/>
            <a:gdLst>
              <a:gd name="T0" fmla="*/ 2229 w 2229"/>
              <a:gd name="T1" fmla="*/ 2151 h 2721"/>
              <a:gd name="T2" fmla="*/ 2229 w 2229"/>
              <a:gd name="T3" fmla="*/ 2151 h 2721"/>
              <a:gd name="T4" fmla="*/ 2146 w 2229"/>
              <a:gd name="T5" fmla="*/ 2162 h 2721"/>
              <a:gd name="T6" fmla="*/ 878 w 2229"/>
              <a:gd name="T7" fmla="*/ 2162 h 2721"/>
              <a:gd name="T8" fmla="*/ 556 w 2229"/>
              <a:gd name="T9" fmla="*/ 1839 h 2721"/>
              <a:gd name="T10" fmla="*/ 556 w 2229"/>
              <a:gd name="T11" fmla="*/ 0 h 2721"/>
              <a:gd name="T12" fmla="*/ 0 w 2229"/>
              <a:gd name="T13" fmla="*/ 0 h 2721"/>
              <a:gd name="T14" fmla="*/ 0 w 2229"/>
              <a:gd name="T15" fmla="*/ 1839 h 2721"/>
              <a:gd name="T16" fmla="*/ 878 w 2229"/>
              <a:gd name="T17" fmla="*/ 2721 h 2721"/>
              <a:gd name="T18" fmla="*/ 2146 w 2229"/>
              <a:gd name="T19" fmla="*/ 2721 h 2721"/>
              <a:gd name="T20" fmla="*/ 2229 w 2229"/>
              <a:gd name="T21" fmla="*/ 2717 h 2721"/>
              <a:gd name="T22" fmla="*/ 2229 w 2229"/>
              <a:gd name="T23" fmla="*/ 2151 h 2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29" h="2721">
                <a:moveTo>
                  <a:pt x="2229" y="2151"/>
                </a:moveTo>
                <a:lnTo>
                  <a:pt x="2229" y="2151"/>
                </a:lnTo>
                <a:cubicBezTo>
                  <a:pt x="2203" y="2158"/>
                  <a:pt x="2175" y="2162"/>
                  <a:pt x="2146" y="2162"/>
                </a:cubicBezTo>
                <a:lnTo>
                  <a:pt x="878" y="2162"/>
                </a:lnTo>
                <a:cubicBezTo>
                  <a:pt x="700" y="2162"/>
                  <a:pt x="556" y="2018"/>
                  <a:pt x="556" y="1839"/>
                </a:cubicBezTo>
                <a:lnTo>
                  <a:pt x="556" y="0"/>
                </a:lnTo>
                <a:lnTo>
                  <a:pt x="0" y="0"/>
                </a:lnTo>
                <a:lnTo>
                  <a:pt x="0" y="1839"/>
                </a:lnTo>
                <a:cubicBezTo>
                  <a:pt x="0" y="2326"/>
                  <a:pt x="393" y="2721"/>
                  <a:pt x="878" y="2721"/>
                </a:cubicBezTo>
                <a:lnTo>
                  <a:pt x="2146" y="2721"/>
                </a:lnTo>
                <a:cubicBezTo>
                  <a:pt x="2174" y="2721"/>
                  <a:pt x="2202" y="2719"/>
                  <a:pt x="2229" y="2717"/>
                </a:cubicBezTo>
                <a:lnTo>
                  <a:pt x="2229" y="2151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0" y="6378000"/>
            <a:ext cx="480000" cy="480000"/>
          </a:xfrm>
        </p:spPr>
        <p:txBody>
          <a:bodyPr/>
          <a:lstStyle>
            <a:lvl1pPr algn="ctr">
              <a:defRPr sz="5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480000" cy="480000"/>
          </a:xfrm>
          <a:ln>
            <a:solidFill>
              <a:schemeClr val="tx1">
                <a:alpha val="0"/>
              </a:schemeClr>
            </a:solidFill>
          </a:ln>
        </p:spPr>
        <p:txBody>
          <a:bodyPr anchor="ctr" anchorCtr="0"/>
          <a:lstStyle>
            <a:lvl1pPr algn="ctr">
              <a:defRPr sz="5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956574" y="0"/>
            <a:ext cx="7235425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66F2AA-8AB1-46D9-9AE0-565677DE3FD0}"/>
              </a:ext>
            </a:extLst>
          </p:cNvPr>
          <p:cNvSpPr txBox="1"/>
          <p:nvPr userDrawn="1"/>
        </p:nvSpPr>
        <p:spPr>
          <a:xfrm>
            <a:off x="4956574" y="2949280"/>
            <a:ext cx="7235425" cy="12979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432000" tIns="288000" rIns="432000" bIns="144000" rtlCol="0">
            <a:spAutoFit/>
          </a:bodyPr>
          <a:lstStyle/>
          <a:p>
            <a:endParaRPr lang="fr-FR" sz="28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8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 hasCustomPrompt="1"/>
          </p:nvPr>
        </p:nvSpPr>
        <p:spPr>
          <a:xfrm>
            <a:off x="1779160" y="2700000"/>
            <a:ext cx="3270636" cy="1747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800" b="1">
                <a:solidFill>
                  <a:schemeClr val="accent2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fr-FR" dirty="0"/>
              <a:t>#01</a:t>
            </a:r>
          </a:p>
        </p:txBody>
      </p:sp>
      <p:sp>
        <p:nvSpPr>
          <p:cNvPr id="15" name="Espace réservé du contenu 14"/>
          <p:cNvSpPr>
            <a:spLocks noGrp="1"/>
          </p:cNvSpPr>
          <p:nvPr>
            <p:ph sz="quarter" idx="13" hasCustomPrompt="1"/>
          </p:nvPr>
        </p:nvSpPr>
        <p:spPr>
          <a:xfrm>
            <a:off x="5328000" y="3054688"/>
            <a:ext cx="4848000" cy="510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PARTIE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05CF631-5056-4EE2-9C17-7FE842B834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125" y="5700584"/>
            <a:ext cx="2234018" cy="975778"/>
          </a:xfrm>
          <a:prstGeom prst="rect">
            <a:avLst/>
          </a:prstGeom>
        </p:spPr>
      </p:pic>
      <p:sp>
        <p:nvSpPr>
          <p:cNvPr id="17" name="Espace réservé du contenu 14"/>
          <p:cNvSpPr>
            <a:spLocks noGrp="1"/>
          </p:cNvSpPr>
          <p:nvPr>
            <p:ph sz="quarter" idx="14" hasCustomPrompt="1"/>
          </p:nvPr>
        </p:nvSpPr>
        <p:spPr>
          <a:xfrm>
            <a:off x="5334357" y="3642281"/>
            <a:ext cx="4848000" cy="510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SOUS-TITRE PARTIE</a:t>
            </a:r>
          </a:p>
        </p:txBody>
      </p:sp>
    </p:spTree>
    <p:extLst>
      <p:ext uri="{BB962C8B-B14F-4D97-AF65-F5344CB8AC3E}">
        <p14:creationId xmlns:p14="http://schemas.microsoft.com/office/powerpoint/2010/main" val="402887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 Titre et énumé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7719" y="1505384"/>
            <a:ext cx="11006208" cy="4295052"/>
          </a:xfrm>
          <a:prstGeom prst="rect">
            <a:avLst/>
          </a:prstGeom>
        </p:spPr>
        <p:txBody>
          <a:bodyPr/>
          <a:lstStyle>
            <a:lvl1pPr marL="342900" indent="-342900" algn="l">
              <a:buClr>
                <a:srgbClr val="FA792A"/>
              </a:buClr>
              <a:buSzPct val="150000"/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 algn="l">
              <a:buClr>
                <a:srgbClr val="FA792A"/>
              </a:buClr>
              <a:buSzPct val="75000"/>
              <a:buFont typeface="Courier New" panose="02070309020205020404" pitchFamily="49" charset="0"/>
              <a:buChar char="o"/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 marL="1200150" indent="-285750" algn="l">
              <a:buClr>
                <a:srgbClr val="FA792A"/>
              </a:buClr>
              <a:buSzPct val="50000"/>
              <a:buFont typeface="Wingdings" panose="05000000000000000000" pitchFamily="2" charset="2"/>
              <a:buChar char="ü"/>
              <a:defRPr sz="2400" i="1">
                <a:solidFill>
                  <a:schemeClr val="bg1">
                    <a:lumMod val="50000"/>
                  </a:schemeClr>
                </a:solidFill>
              </a:defRPr>
            </a:lvl3pPr>
            <a:lvl4pPr marL="1657350" indent="-285750" algn="l">
              <a:buClr>
                <a:srgbClr val="FA792A"/>
              </a:buClr>
              <a:buSzPct val="50000"/>
              <a:buFont typeface="Wingdings" panose="05000000000000000000" pitchFamily="2" charset="2"/>
              <a:buChar char="§"/>
              <a:defRPr sz="2400"/>
            </a:lvl4pPr>
            <a:lvl5pPr marL="1828800" indent="0" algn="l">
              <a:buNone/>
              <a:defRPr sz="24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 flipV="1">
            <a:off x="557719" y="902652"/>
            <a:ext cx="799309" cy="102"/>
          </a:xfrm>
          <a:prstGeom prst="line">
            <a:avLst/>
          </a:prstGeom>
          <a:ln w="38100">
            <a:solidFill>
              <a:srgbClr val="FA7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57719" y="142543"/>
            <a:ext cx="11006207" cy="8312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solidFill>
                  <a:srgbClr val="FA79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54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fr-FR" dirty="0"/>
              <a:t>Titre de la slide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60000" y="1260000"/>
            <a:ext cx="11469600" cy="4680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7B1C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7B1C"/>
              </a:buClr>
              <a:buSzTx/>
              <a:buFont typeface="Arial" panose="020B0604020202020204" pitchFamily="34" charset="0"/>
              <a:buNone/>
              <a:tabLst/>
              <a:defRPr/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7B1C"/>
              </a:buClr>
              <a:buSzTx/>
              <a:buFont typeface="Wingdings" panose="05000000000000000000" pitchFamily="2" charset="2"/>
              <a:buNone/>
              <a:tabLst/>
              <a:defRPr/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7B1C"/>
              </a:buClr>
              <a:buSzTx/>
              <a:buFont typeface="Courier New" panose="02070309020205020404" pitchFamily="49" charset="0"/>
              <a:buNone/>
              <a:tabLst/>
              <a:defRPr/>
            </a:lvl4pPr>
            <a:lvl5pPr marL="18288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7B1C"/>
              </a:buClr>
              <a:buSzTx/>
              <a:buFont typeface="Arial" panose="020B0604020202020204" pitchFamily="34" charset="0"/>
              <a:buNone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7B1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Énumération niveau 1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7B1C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lang="fr-FR" dirty="0"/>
              <a:t>Énumération niveau 2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7B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dirty="0"/>
              <a:t>Énumération niveau 3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87B1C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296650" y="6365875"/>
            <a:ext cx="540000" cy="360000"/>
          </a:xfrm>
        </p:spPr>
        <p:txBody>
          <a:bodyPr/>
          <a:lstStyle>
            <a:lvl1pPr>
              <a:defRPr sz="1000"/>
            </a:lvl1pPr>
          </a:lstStyle>
          <a:p>
            <a:fld id="{3B3F9FAA-ADF3-4417-ABE5-A424BA000F0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2" y="379066"/>
            <a:ext cx="5382000" cy="288000"/>
          </a:xfrm>
        </p:spPr>
        <p:txBody>
          <a:bodyPr lIns="90000" tIns="36000" rIns="36000" bIns="36000"/>
          <a:lstStyle>
            <a:lvl1pPr marL="0" indent="0">
              <a:buNone/>
              <a:defRPr b="1" cap="all" baseline="0">
                <a:solidFill>
                  <a:srgbClr val="E87B1C"/>
                </a:solidFill>
              </a:defRPr>
            </a:lvl1pPr>
            <a:lvl2pPr>
              <a:defRPr b="1" cap="all" baseline="0">
                <a:solidFill>
                  <a:srgbClr val="E87B1C"/>
                </a:solidFill>
              </a:defRPr>
            </a:lvl2pPr>
            <a:lvl3pPr>
              <a:defRPr b="1" cap="all" baseline="0">
                <a:solidFill>
                  <a:srgbClr val="E87B1C"/>
                </a:solidFill>
              </a:defRPr>
            </a:lvl3pPr>
            <a:lvl4pPr>
              <a:defRPr b="1" cap="all" baseline="0">
                <a:solidFill>
                  <a:srgbClr val="E87B1C"/>
                </a:solidFill>
              </a:defRPr>
            </a:lvl4pPr>
            <a:lvl5pPr>
              <a:defRPr b="1" cap="all" baseline="0">
                <a:solidFill>
                  <a:srgbClr val="E87B1C"/>
                </a:solidFill>
              </a:defRPr>
            </a:lvl5pPr>
          </a:lstStyle>
          <a:p>
            <a:pPr lvl="0"/>
            <a:r>
              <a:rPr lang="fr-FR" dirty="0"/>
              <a:t>Surtitre (facultatif)</a:t>
            </a:r>
          </a:p>
        </p:txBody>
      </p:sp>
    </p:spTree>
    <p:extLst>
      <p:ext uri="{BB962C8B-B14F-4D97-AF65-F5344CB8AC3E}">
        <p14:creationId xmlns:p14="http://schemas.microsoft.com/office/powerpoint/2010/main" val="2612515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73823-30BE-6745-DCBA-3F86AC9B8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1325"/>
            <a:ext cx="10515600" cy="1325563"/>
          </a:xfrm>
        </p:spPr>
        <p:txBody>
          <a:bodyPr/>
          <a:lstStyle>
            <a:lvl1pPr>
              <a:defRPr>
                <a:solidFill>
                  <a:srgbClr val="2A593E"/>
                </a:solidFill>
              </a:defRPr>
            </a:lvl1pPr>
          </a:lstStyle>
          <a:p>
            <a:r>
              <a:rPr lang="fr-FR" err="1"/>
              <a:t>Title</a:t>
            </a:r>
            <a:endParaRPr lang="fr-FR"/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1DB4A77C-2A17-0C55-D61C-34DB04A344EA}"/>
              </a:ext>
            </a:extLst>
          </p:cNvPr>
          <p:cNvSpPr/>
          <p:nvPr userDrawn="1"/>
        </p:nvSpPr>
        <p:spPr>
          <a:xfrm>
            <a:off x="9535322" y="0"/>
            <a:ext cx="2656678" cy="1407659"/>
          </a:xfrm>
          <a:custGeom>
            <a:avLst/>
            <a:gdLst/>
            <a:ahLst/>
            <a:cxnLst/>
            <a:rect l="l" t="t" r="r" b="b"/>
            <a:pathLst>
              <a:path w="4358510" h="2451662">
                <a:moveTo>
                  <a:pt x="0" y="0"/>
                </a:moveTo>
                <a:lnTo>
                  <a:pt x="4358510" y="0"/>
                </a:lnTo>
                <a:lnTo>
                  <a:pt x="4358510" y="2451662"/>
                </a:lnTo>
                <a:lnTo>
                  <a:pt x="0" y="245166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C6E301C8-D845-3FD3-ACDC-BDA3BA09FB14}"/>
              </a:ext>
            </a:extLst>
          </p:cNvPr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03" y="6207711"/>
            <a:ext cx="2184399" cy="4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4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52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3DC2EF-5350-CF40-8D36-CC5B3240F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B2CD463-8606-CF4F-84E7-28323C78D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64C074-FF74-D243-B4CB-C7EEAD09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D6A9-B82D-B244-BDC5-C671584E2A4A}" type="datetimeFigureOut">
              <a:rPr lang="fr-FR" smtClean="0"/>
              <a:t>20/05/2024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BED482-D36E-2B49-9A1C-6680993AB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1F4266-9EA3-C343-8EB7-0E990656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E31D-26A1-AC46-8486-C6D2FB9A3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37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75F36785-ECEB-4602-B519-97E502E17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1190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/>
            <a:fld id="{F350894E-0509-424B-B937-9012733DE64A}" type="slidenum">
              <a:rPr lang="fr-FR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‹N°›</a:t>
            </a:fld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CB9244-30DE-4337-88F4-10AFD1FD34D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61" y="6428069"/>
            <a:ext cx="3064117" cy="1406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981C30-F601-4EA0-BDB8-C4987C30F63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4135" y="6010964"/>
            <a:ext cx="1532478" cy="60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1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49" r:id="rId3"/>
    <p:sldLayoutId id="2147483650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hyperlink" Target="http://interactive-atlas.ipcc.ch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hyperlink" Target="http://interactive-atlas.ipcc.ch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14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NULL"/><Relationship Id="rId18" Type="http://schemas.openxmlformats.org/officeDocument/2006/relationships/image" Target="../media/image53.png"/><Relationship Id="rId26" Type="http://schemas.openxmlformats.org/officeDocument/2006/relationships/image" Target="NULL"/><Relationship Id="rId3" Type="http://schemas.openxmlformats.org/officeDocument/2006/relationships/image" Target="../media/image45.png"/><Relationship Id="rId21" Type="http://schemas.openxmlformats.org/officeDocument/2006/relationships/image" Target="../media/image55.png"/><Relationship Id="rId34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50.png"/><Relationship Id="rId17" Type="http://schemas.openxmlformats.org/officeDocument/2006/relationships/image" Target="NULL"/><Relationship Id="rId25" Type="http://schemas.openxmlformats.org/officeDocument/2006/relationships/image" Target="../media/image57.png"/><Relationship Id="rId33" Type="http://schemas.openxmlformats.org/officeDocument/2006/relationships/image" Target="../media/image62.png"/><Relationship Id="rId2" Type="http://schemas.openxmlformats.org/officeDocument/2006/relationships/image" Target="../media/image44.png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NULL"/><Relationship Id="rId24" Type="http://schemas.openxmlformats.org/officeDocument/2006/relationships/image" Target="NULL"/><Relationship Id="rId32" Type="http://schemas.openxmlformats.org/officeDocument/2006/relationships/image" Target="../media/image61.png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../media/image56.png"/><Relationship Id="rId28" Type="http://schemas.openxmlformats.org/officeDocument/2006/relationships/image" Target="NULL"/><Relationship Id="rId10" Type="http://schemas.openxmlformats.org/officeDocument/2006/relationships/image" Target="../media/image49.png"/><Relationship Id="rId19" Type="http://schemas.openxmlformats.org/officeDocument/2006/relationships/image" Target="NULL"/><Relationship Id="rId31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NULL"/><Relationship Id="rId14" Type="http://schemas.openxmlformats.org/officeDocument/2006/relationships/image" Target="../media/image51.png"/><Relationship Id="rId22" Type="http://schemas.openxmlformats.org/officeDocument/2006/relationships/image" Target="NULL"/><Relationship Id="rId27" Type="http://schemas.openxmlformats.org/officeDocument/2006/relationships/image" Target="../media/image58.png"/><Relationship Id="rId30" Type="http://schemas.openxmlformats.org/officeDocument/2006/relationships/image" Target="NULL"/><Relationship Id="rId35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E449A1A-C843-4D48-BC3A-12D2FABBF7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5CF631-5056-4EE2-9C17-7FE842B83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154" y="100359"/>
            <a:ext cx="2616333" cy="114276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466F2AA-8AB1-46D9-9AE0-565677DE3FD0}"/>
              </a:ext>
            </a:extLst>
          </p:cNvPr>
          <p:cNvSpPr txBox="1"/>
          <p:nvPr/>
        </p:nvSpPr>
        <p:spPr>
          <a:xfrm>
            <a:off x="0" y="2272172"/>
            <a:ext cx="12192000" cy="191354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432000" tIns="288000" rIns="432000" bIns="144000" rtlCol="0">
            <a:spAutoFit/>
          </a:bodyPr>
          <a:lstStyle/>
          <a:p>
            <a:r>
              <a:rPr lang="fr-FR" sz="28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«</a:t>
            </a:r>
            <a:r>
              <a:rPr lang="fr-FR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Ressources en Eau </a:t>
            </a:r>
            <a:r>
              <a:rPr lang="fr-FR" sz="28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souterraine » du bassin </a:t>
            </a:r>
            <a:r>
              <a:rPr lang="fr-FR" sz="2800" b="1" cap="all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adour</a:t>
            </a:r>
            <a:r>
              <a:rPr lang="fr-FR" sz="28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-Garonne</a:t>
            </a:r>
            <a:endParaRPr lang="fr-FR" sz="2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Alain DUPUY</a:t>
            </a:r>
            <a:endParaRPr lang="fr-FR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05" y="254556"/>
            <a:ext cx="1091114" cy="988569"/>
          </a:xfrm>
          <a:prstGeom prst="rect">
            <a:avLst/>
          </a:prstGeom>
        </p:spPr>
      </p:pic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901" y="4591664"/>
            <a:ext cx="4143204" cy="1130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39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F357C632-D4EF-EA2B-B785-0D00E78F30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8116" r="17501" b="30755"/>
          <a:stretch/>
        </p:blipFill>
        <p:spPr>
          <a:xfrm>
            <a:off x="1637972" y="616564"/>
            <a:ext cx="8728173" cy="589068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592850E-D166-BA21-3045-D947849C3A18}"/>
              </a:ext>
            </a:extLst>
          </p:cNvPr>
          <p:cNvSpPr txBox="1"/>
          <p:nvPr/>
        </p:nvSpPr>
        <p:spPr>
          <a:xfrm>
            <a:off x="0" y="6507252"/>
            <a:ext cx="266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Source : </a:t>
            </a:r>
            <a:r>
              <a:rPr lang="fr-FR" sz="1200" i="1" dirty="0">
                <a:hlinkClick r:id="rId4"/>
              </a:rPr>
              <a:t>http://interactive-atlas.ipcc.ch/</a:t>
            </a:r>
            <a:endParaRPr lang="fr-FR" sz="12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E8DBC45-8FD5-3337-F780-B5FADF09D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5" t="81413" r="1398"/>
          <a:stretch/>
        </p:blipFill>
        <p:spPr>
          <a:xfrm>
            <a:off x="1347587" y="5214026"/>
            <a:ext cx="9308945" cy="1293226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6D9C6928-10D7-79ED-A6CE-4922C649E338}"/>
              </a:ext>
            </a:extLst>
          </p:cNvPr>
          <p:cNvSpPr/>
          <p:nvPr/>
        </p:nvSpPr>
        <p:spPr>
          <a:xfrm>
            <a:off x="5872899" y="5627802"/>
            <a:ext cx="1583703" cy="34879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0BEE88-59A6-52D4-AA2A-32FA2FCF129F}"/>
              </a:ext>
            </a:extLst>
          </p:cNvPr>
          <p:cNvSpPr/>
          <p:nvPr/>
        </p:nvSpPr>
        <p:spPr>
          <a:xfrm>
            <a:off x="8088198" y="5214026"/>
            <a:ext cx="1206631" cy="2346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b="1" i="1" dirty="0">
                <a:solidFill>
                  <a:schemeClr val="accent2"/>
                </a:solidFill>
              </a:rPr>
              <a:t>Le changement climatique en Europe demain </a:t>
            </a:r>
            <a:r>
              <a:rPr lang="fr-FR" sz="2400" b="1" i="1" dirty="0" smtClean="0">
                <a:solidFill>
                  <a:schemeClr val="accent2"/>
                </a:solidFill>
              </a:rPr>
              <a:t>: T</a:t>
            </a:r>
            <a:r>
              <a:rPr lang="fr-FR" sz="2400" b="1" i="1" dirty="0">
                <a:solidFill>
                  <a:schemeClr val="accent2"/>
                </a:solidFill>
              </a:rPr>
              <a:t>°</a:t>
            </a:r>
            <a:br>
              <a:rPr lang="fr-FR" sz="2400" b="1" i="1" dirty="0">
                <a:solidFill>
                  <a:schemeClr val="accent2"/>
                </a:solidFill>
              </a:rPr>
            </a:br>
            <a:endParaRPr lang="fr-FR" sz="2400" b="1" i="1" dirty="0">
              <a:solidFill>
                <a:schemeClr val="accent2"/>
              </a:solidFill>
            </a:endParaRPr>
          </a:p>
        </p:txBody>
      </p:sp>
      <p:pic>
        <p:nvPicPr>
          <p:cNvPr id="9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EDF5994-694B-2A91-C6F9-C1B59D12C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86" t="8467" r="17007" b="31567"/>
          <a:stretch/>
        </p:blipFill>
        <p:spPr>
          <a:xfrm>
            <a:off x="1637974" y="609706"/>
            <a:ext cx="8727596" cy="5774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3BA2C8C-51BE-E7DC-D1AD-F90B1F52BD6B}"/>
              </a:ext>
            </a:extLst>
          </p:cNvPr>
          <p:cNvSpPr txBox="1"/>
          <p:nvPr/>
        </p:nvSpPr>
        <p:spPr>
          <a:xfrm>
            <a:off x="0" y="6507252"/>
            <a:ext cx="266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Source : </a:t>
            </a:r>
            <a:r>
              <a:rPr lang="fr-FR" sz="1200" i="1" dirty="0">
                <a:hlinkClick r:id="rId4"/>
              </a:rPr>
              <a:t>http://interactive-atlas.ipcc.ch/</a:t>
            </a:r>
            <a:endParaRPr lang="fr-FR" sz="1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CFB394D-938F-07B9-0CA2-31EC8BC87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1" t="81334" r="1773"/>
          <a:stretch/>
        </p:blipFill>
        <p:spPr>
          <a:xfrm>
            <a:off x="1055895" y="5116749"/>
            <a:ext cx="9891754" cy="1390503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93D80E3-32BF-E15F-E6CD-FDA13BC574F1}"/>
              </a:ext>
            </a:extLst>
          </p:cNvPr>
          <p:cNvSpPr/>
          <p:nvPr/>
        </p:nvSpPr>
        <p:spPr>
          <a:xfrm>
            <a:off x="5872899" y="5812000"/>
            <a:ext cx="2564091" cy="34879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i="1" dirty="0">
                <a:solidFill>
                  <a:schemeClr val="accent2"/>
                </a:solidFill>
              </a:rPr>
              <a:t>Le changement climatique en Europe demain </a:t>
            </a:r>
            <a:r>
              <a:rPr lang="fr-FR" sz="2400" b="1" i="1" dirty="0" smtClean="0">
                <a:solidFill>
                  <a:schemeClr val="accent2"/>
                </a:solidFill>
              </a:rPr>
              <a:t>: P</a:t>
            </a:r>
            <a:r>
              <a:rPr lang="fr-FR" sz="2400" b="1" i="1" baseline="-25000" dirty="0" smtClean="0">
                <a:solidFill>
                  <a:schemeClr val="accent2"/>
                </a:solidFill>
              </a:rPr>
              <a:t>T</a:t>
            </a:r>
            <a:endParaRPr lang="fr-FR" sz="2400" b="1" i="1" dirty="0">
              <a:solidFill>
                <a:schemeClr val="accent2"/>
              </a:solidFill>
            </a:endParaRPr>
          </a:p>
        </p:txBody>
      </p:sp>
      <p:pic>
        <p:nvPicPr>
          <p:cNvPr id="8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1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62688FA-CC4B-CC09-790E-E882AF2DB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218" y="973816"/>
            <a:ext cx="11367207" cy="54920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F540DA3-1846-5A06-1B37-77E6832AA684}"/>
              </a:ext>
            </a:extLst>
          </p:cNvPr>
          <p:cNvSpPr txBox="1"/>
          <p:nvPr/>
        </p:nvSpPr>
        <p:spPr>
          <a:xfrm>
            <a:off x="5102941" y="6366565"/>
            <a:ext cx="4352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Source : </a:t>
            </a:r>
            <a:r>
              <a:rPr lang="fr-FR" sz="1200" i="1" dirty="0"/>
              <a:t>Ch. Cassou. Coll. Urgence Climatique. Acad. Sciences, 2024</a:t>
            </a:r>
            <a:endParaRPr lang="fr-FR" sz="12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i="1" dirty="0">
                <a:solidFill>
                  <a:schemeClr val="accent2"/>
                </a:solidFill>
              </a:rPr>
              <a:t>Le changement climatique en France demain : </a:t>
            </a:r>
            <a:r>
              <a:rPr lang="fr-FR" b="1" i="1" dirty="0" smtClean="0">
                <a:solidFill>
                  <a:schemeClr val="accent2"/>
                </a:solidFill>
              </a:rPr>
              <a:t>P</a:t>
            </a:r>
            <a:r>
              <a:rPr lang="fr-FR" b="1" i="1" baseline="-25000" dirty="0" smtClean="0">
                <a:solidFill>
                  <a:schemeClr val="accent2"/>
                </a:solidFill>
              </a:rPr>
              <a:t>T </a:t>
            </a:r>
            <a:r>
              <a:rPr lang="fr-FR" b="1" i="1" dirty="0">
                <a:solidFill>
                  <a:schemeClr val="accent2"/>
                </a:solidFill>
              </a:rPr>
              <a:t>, </a:t>
            </a:r>
            <a:r>
              <a:rPr lang="fr-FR" b="1" i="1" dirty="0">
                <a:solidFill>
                  <a:schemeClr val="accent2"/>
                </a:solidFill>
                <a:latin typeface="Symbol" pitchFamily="2" charset="2"/>
              </a:rPr>
              <a:t>q</a:t>
            </a:r>
            <a:r>
              <a:rPr lang="fr-FR" dirty="0">
                <a:solidFill>
                  <a:schemeClr val="accent2"/>
                </a:solidFill>
                <a:latin typeface="Symbol" pitchFamily="2" charset="2"/>
              </a:rPr>
              <a:t/>
            </a:r>
            <a:br>
              <a:rPr lang="fr-FR" dirty="0">
                <a:solidFill>
                  <a:schemeClr val="accent2"/>
                </a:solidFill>
                <a:latin typeface="Symbol" pitchFamily="2" charset="2"/>
              </a:rPr>
            </a:b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9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54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0CFE7C5-AFF5-422E-8E6D-A06C91D28E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007" y="605"/>
            <a:ext cx="5006582" cy="68573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6574" y="0"/>
            <a:ext cx="7235425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5CF631-5056-4EE2-9C17-7FE842B834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825" y="5752866"/>
            <a:ext cx="2114318" cy="9234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66F2AA-8AB1-46D9-9AE0-565677DE3FD0}"/>
              </a:ext>
            </a:extLst>
          </p:cNvPr>
          <p:cNvSpPr txBox="1"/>
          <p:nvPr/>
        </p:nvSpPr>
        <p:spPr>
          <a:xfrm>
            <a:off x="4956574" y="2949280"/>
            <a:ext cx="7235425" cy="95943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432000" tIns="288000" rIns="432000" bIns="144000" rtlCol="0">
            <a:spAutoFit/>
          </a:bodyPr>
          <a:lstStyle/>
          <a:p>
            <a:r>
              <a:rPr lang="fr-FR" sz="3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Éléments de solution</a:t>
            </a:r>
            <a:endParaRPr lang="fr-FR" sz="3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079;p137"/>
          <p:cNvSpPr txBox="1"/>
          <p:nvPr/>
        </p:nvSpPr>
        <p:spPr>
          <a:xfrm>
            <a:off x="1569453" y="2498403"/>
            <a:ext cx="3540000" cy="25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FF9B0F"/>
              </a:buClr>
              <a:buSzPts val="10400"/>
            </a:pPr>
            <a:r>
              <a:rPr lang="fr" sz="13866" b="1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#02</a:t>
            </a:r>
            <a:endParaRPr sz="1467" dirty="0">
              <a:solidFill>
                <a:schemeClr val="accent2"/>
              </a:solidFill>
            </a:endParaRPr>
          </a:p>
        </p:txBody>
      </p:sp>
      <p:pic>
        <p:nvPicPr>
          <p:cNvPr id="8" name="Picture 2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27" y="5937532"/>
            <a:ext cx="2030583" cy="554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88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D4E08B-EECD-08F1-B1FA-24B3F9234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16" y="872292"/>
            <a:ext cx="3812723" cy="4105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86792B2-C0BB-1A77-AED1-52698A9174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737"/>
          <a:stretch/>
        </p:blipFill>
        <p:spPr>
          <a:xfrm>
            <a:off x="5526058" y="214371"/>
            <a:ext cx="6198858" cy="32447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7A864A-36D9-2D23-8232-60072B0BE5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020"/>
          <a:stretch/>
        </p:blipFill>
        <p:spPr>
          <a:xfrm>
            <a:off x="5526058" y="3507656"/>
            <a:ext cx="6242117" cy="333390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8171575-A28F-20B0-86FE-3B11D5820942}"/>
              </a:ext>
            </a:extLst>
          </p:cNvPr>
          <p:cNvSpPr txBox="1"/>
          <p:nvPr/>
        </p:nvSpPr>
        <p:spPr>
          <a:xfrm>
            <a:off x="101600" y="4977792"/>
            <a:ext cx="55027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Favoriser la retenue de l’eau de pluie, l’humidité dans le sol, l’infiltration dans le sous-sol et la recharge des aquifères grâce aux solution fondées sur la nature en modifiant l’occupation du sol.</a:t>
            </a:r>
          </a:p>
          <a:p>
            <a:pPr algn="ctr"/>
            <a:endParaRPr lang="fr-FR" sz="1400" b="1" dirty="0"/>
          </a:p>
          <a:p>
            <a:pPr algn="ctr"/>
            <a:r>
              <a:rPr lang="fr-FR" sz="1400" b="1" dirty="0"/>
              <a:t>Maintenir/créer les zones humides et la biodiversité associée.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826" y="3256943"/>
            <a:ext cx="558826" cy="55882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824" y="4545257"/>
            <a:ext cx="432535" cy="432535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2" name="Titre 2"/>
          <p:cNvSpPr txBox="1">
            <a:spLocks/>
          </p:cNvSpPr>
          <p:nvPr/>
        </p:nvSpPr>
        <p:spPr>
          <a:xfrm>
            <a:off x="386728" y="451291"/>
            <a:ext cx="5335970" cy="432000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i="1" dirty="0" smtClean="0"/>
              <a:t>Recharge artificielle et maîtrisée</a:t>
            </a:r>
            <a:endParaRPr lang="fr-FR" sz="2400" b="1" i="1" dirty="0"/>
          </a:p>
        </p:txBody>
      </p:sp>
    </p:spTree>
    <p:extLst>
      <p:ext uri="{BB962C8B-B14F-4D97-AF65-F5344CB8AC3E}">
        <p14:creationId xmlns:p14="http://schemas.microsoft.com/office/powerpoint/2010/main" val="203277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30FD827-33CC-249D-EC10-1AE7B71C2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95" y="129260"/>
            <a:ext cx="4730439" cy="65613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FCE6047-211D-BC56-5F1D-C0094461A499}"/>
              </a:ext>
            </a:extLst>
          </p:cNvPr>
          <p:cNvSpPr txBox="1"/>
          <p:nvPr/>
        </p:nvSpPr>
        <p:spPr>
          <a:xfrm>
            <a:off x="465159" y="1028395"/>
            <a:ext cx="539673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2800" dirty="0">
                <a:solidFill>
                  <a:srgbClr val="007D9A"/>
                </a:solidFill>
                <a:cs typeface="Arial" panose="020B0604020202020204" pitchFamily="34" charset="0"/>
              </a:rPr>
              <a:t>Principe :</a:t>
            </a:r>
          </a:p>
          <a:p>
            <a:pPr>
              <a:defRPr/>
            </a:pPr>
            <a:endParaRPr lang="fr-FR" altLang="fr-FR" sz="1200" dirty="0">
              <a:solidFill>
                <a:srgbClr val="007D9A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400" dirty="0"/>
              <a:t>En année de mauvaise recharge hivernale, « stocker » une fraction du débit de fonte des neiges dans la nappe alluviale d’accompagnement de la </a:t>
            </a:r>
            <a:r>
              <a:rPr lang="fr-FR" altLang="fr-FR" sz="2400" dirty="0" smtClean="0"/>
              <a:t>Garonne</a:t>
            </a:r>
            <a:r>
              <a:rPr lang="fr-FR" altLang="fr-FR" sz="2400" kern="0" dirty="0" smtClean="0"/>
              <a:t>.</a:t>
            </a:r>
            <a:endParaRPr lang="fr-FR" altLang="fr-FR" sz="2400" kern="0" dirty="0"/>
          </a:p>
          <a:p>
            <a:pPr>
              <a:defRPr/>
            </a:pPr>
            <a:endParaRPr lang="fr-FR" altLang="fr-FR" sz="2000" b="1" kern="0" dirty="0">
              <a:solidFill>
                <a:srgbClr val="007D9A"/>
              </a:solidFill>
            </a:endParaRPr>
          </a:p>
          <a:p>
            <a:pPr>
              <a:defRPr/>
            </a:pPr>
            <a:r>
              <a:rPr lang="fr-FR" altLang="fr-FR" sz="2400" b="1" dirty="0">
                <a:cs typeface="Arial" panose="020B0604020202020204" pitchFamily="34" charset="0"/>
              </a:rPr>
              <a:t>=&gt;</a:t>
            </a:r>
            <a:r>
              <a:rPr lang="fr-FR" altLang="fr-FR" sz="2400" dirty="0">
                <a:cs typeface="Arial" panose="020B0604020202020204" pitchFamily="34" charset="0"/>
              </a:rPr>
              <a:t> En Haute-Garonne, objectif d’infiltration de 0,6 m</a:t>
            </a:r>
            <a:r>
              <a:rPr lang="fr-FR" altLang="fr-FR" sz="2400" baseline="30000" dirty="0">
                <a:cs typeface="Arial" panose="020B0604020202020204" pitchFamily="34" charset="0"/>
              </a:rPr>
              <a:t>3</a:t>
            </a:r>
            <a:r>
              <a:rPr lang="fr-FR" altLang="fr-FR" sz="2400" dirty="0">
                <a:cs typeface="Arial" panose="020B0604020202020204" pitchFamily="34" charset="0"/>
              </a:rPr>
              <a:t>/s :</a:t>
            </a:r>
            <a:r>
              <a:rPr lang="fr-FR" altLang="fr-FR" sz="2400" b="1" dirty="0">
                <a:cs typeface="Arial" panose="020B0604020202020204" pitchFamily="34" charset="0"/>
              </a:rPr>
              <a:t> </a:t>
            </a:r>
            <a:r>
              <a:rPr lang="fr-FR" altLang="fr-FR" sz="2400" b="1" dirty="0" err="1">
                <a:cs typeface="Arial" panose="020B0604020202020204" pitchFamily="34" charset="0"/>
              </a:rPr>
              <a:t>R’Garonne</a:t>
            </a:r>
            <a:endParaRPr lang="fr-FR" altLang="fr-FR" sz="2400" b="1" dirty="0">
              <a:cs typeface="Arial" panose="020B0604020202020204" pitchFamily="34" charset="0"/>
            </a:endParaRPr>
          </a:p>
          <a:p>
            <a:pPr>
              <a:defRPr/>
            </a:pPr>
            <a:endParaRPr lang="fr-FR" altLang="fr-FR" sz="2400" b="1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altLang="fr-FR" sz="2400" b="1" dirty="0">
                <a:cs typeface="Arial" panose="020B0604020202020204" pitchFamily="34" charset="0"/>
              </a:rPr>
              <a:t>=&gt;</a:t>
            </a:r>
            <a:r>
              <a:rPr lang="fr-FR" altLang="fr-FR" sz="2400" dirty="0">
                <a:cs typeface="Arial" panose="020B0604020202020204" pitchFamily="34" charset="0"/>
              </a:rPr>
              <a:t> En Lot-et-Garonne, objectif d’infiltration de 1 m</a:t>
            </a:r>
            <a:r>
              <a:rPr lang="fr-FR" altLang="fr-FR" sz="2400" baseline="30000" dirty="0">
                <a:cs typeface="Arial" panose="020B0604020202020204" pitchFamily="34" charset="0"/>
              </a:rPr>
              <a:t>3</a:t>
            </a:r>
            <a:r>
              <a:rPr lang="fr-FR" altLang="fr-FR" sz="2400" dirty="0">
                <a:cs typeface="Arial" panose="020B0604020202020204" pitchFamily="34" charset="0"/>
              </a:rPr>
              <a:t>/s : </a:t>
            </a:r>
            <a:r>
              <a:rPr lang="fr-FR" altLang="fr-FR" sz="2400" b="1" dirty="0">
                <a:cs typeface="Arial" panose="020B0604020202020204" pitchFamily="34" charset="0"/>
              </a:rPr>
              <a:t>RAMAGE</a:t>
            </a:r>
          </a:p>
          <a:p>
            <a:pPr>
              <a:defRPr/>
            </a:pPr>
            <a:endParaRPr lang="fr-FR" altLang="fr-FR" sz="20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EE192E8-C73A-B504-20E2-43A3D939D9F1}"/>
              </a:ext>
            </a:extLst>
          </p:cNvPr>
          <p:cNvSpPr txBox="1"/>
          <p:nvPr/>
        </p:nvSpPr>
        <p:spPr>
          <a:xfrm>
            <a:off x="7113494" y="3899293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Alluvions de la Garonne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626BA97-71A1-9AB8-CD46-95B8A3028A44}"/>
              </a:ext>
            </a:extLst>
          </p:cNvPr>
          <p:cNvSpPr/>
          <p:nvPr/>
        </p:nvSpPr>
        <p:spPr>
          <a:xfrm rot="4099566">
            <a:off x="7871151" y="2295516"/>
            <a:ext cx="693323" cy="274441"/>
          </a:xfrm>
          <a:prstGeom prst="ellipse">
            <a:avLst/>
          </a:prstGeom>
          <a:solidFill>
            <a:srgbClr val="FFFF00">
              <a:alpha val="38039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39B2E3D-AAAB-469C-6B91-A1359BDB588A}"/>
              </a:ext>
            </a:extLst>
          </p:cNvPr>
          <p:cNvSpPr txBox="1"/>
          <p:nvPr/>
        </p:nvSpPr>
        <p:spPr>
          <a:xfrm>
            <a:off x="6859159" y="2332401"/>
            <a:ext cx="897598" cy="315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C00000"/>
                </a:solidFill>
              </a:rPr>
              <a:t>RAMAGE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DE64D5F-145A-A402-7D35-ED23AA510F2A}"/>
              </a:ext>
            </a:extLst>
          </p:cNvPr>
          <p:cNvSpPr/>
          <p:nvPr/>
        </p:nvSpPr>
        <p:spPr>
          <a:xfrm rot="2396018">
            <a:off x="9797471" y="5433664"/>
            <a:ext cx="220204" cy="274441"/>
          </a:xfrm>
          <a:prstGeom prst="ellipse">
            <a:avLst/>
          </a:prstGeom>
          <a:solidFill>
            <a:srgbClr val="FFFF00">
              <a:alpha val="38039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0ACE651-734C-A1B9-4DD6-83E25DD72FE3}"/>
              </a:ext>
            </a:extLst>
          </p:cNvPr>
          <p:cNvSpPr txBox="1"/>
          <p:nvPr/>
        </p:nvSpPr>
        <p:spPr>
          <a:xfrm>
            <a:off x="9065367" y="5146179"/>
            <a:ext cx="1835709" cy="374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C00000"/>
                </a:solidFill>
              </a:rPr>
              <a:t>R’GARONNE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FE1F887-FA2B-AA68-C7A9-9807E1E3B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263" y="6231166"/>
            <a:ext cx="1103104" cy="4270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6" name="Titre 2"/>
          <p:cNvSpPr txBox="1">
            <a:spLocks/>
          </p:cNvSpPr>
          <p:nvPr/>
        </p:nvSpPr>
        <p:spPr>
          <a:xfrm>
            <a:off x="386728" y="451291"/>
            <a:ext cx="5335970" cy="432000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i="1" dirty="0" smtClean="0"/>
              <a:t>Recharge artificielle et maîtrisée</a:t>
            </a:r>
            <a:endParaRPr lang="fr-FR" sz="2400" b="1" i="1" dirty="0"/>
          </a:p>
        </p:txBody>
      </p:sp>
    </p:spTree>
    <p:extLst>
      <p:ext uri="{BB962C8B-B14F-4D97-AF65-F5344CB8AC3E}">
        <p14:creationId xmlns:p14="http://schemas.microsoft.com/office/powerpoint/2010/main" val="155785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80000" y="468266"/>
            <a:ext cx="9603097" cy="432000"/>
          </a:xfrm>
        </p:spPr>
        <p:txBody>
          <a:bodyPr>
            <a:noAutofit/>
          </a:bodyPr>
          <a:lstStyle/>
          <a:p>
            <a:r>
              <a:rPr lang="fr-FR" sz="2400" b="1" i="1" dirty="0" err="1"/>
              <a:t>R’Garonne</a:t>
            </a:r>
            <a:r>
              <a:rPr lang="fr-FR" sz="2400" b="1" i="1" dirty="0"/>
              <a:t> – Recharge maîtrisée de </a:t>
            </a:r>
            <a:r>
              <a:rPr lang="fr-FR" sz="2400" b="1" i="1" dirty="0" smtClean="0"/>
              <a:t>la</a:t>
            </a:r>
            <a:br>
              <a:rPr lang="fr-FR" sz="2400" b="1" i="1" dirty="0" smtClean="0"/>
            </a:br>
            <a:r>
              <a:rPr lang="fr-FR" sz="2400" b="1" i="1" dirty="0" smtClean="0"/>
              <a:t>nappe d’accompagnement de </a:t>
            </a:r>
            <a:r>
              <a:rPr lang="fr-FR" sz="2400" b="1" i="1" dirty="0"/>
              <a:t>la Garonne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97159CC-B841-C2C2-F57D-7423ABD9F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52000"/>
            <a:ext cx="7772400" cy="54721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C665C7E-05A8-82D3-8EC2-05AE1D13E9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16830" y="3099589"/>
            <a:ext cx="1892970" cy="6071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14C4B2C-B1B7-DBBD-6440-4983FA0E0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0"/>
          <a:stretch/>
        </p:blipFill>
        <p:spPr>
          <a:xfrm>
            <a:off x="360000" y="3781442"/>
            <a:ext cx="1749873" cy="607132"/>
          </a:xfrm>
          <a:prstGeom prst="rect">
            <a:avLst/>
          </a:prstGeom>
        </p:spPr>
      </p:pic>
      <p:pic>
        <p:nvPicPr>
          <p:cNvPr id="9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810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1.jpeg" descr="Une image contenant carte  Description générée automatiquement">
            <a:extLst>
              <a:ext uri="{FF2B5EF4-FFF2-40B4-BE49-F238E27FC236}">
                <a16:creationId xmlns:a16="http://schemas.microsoft.com/office/drawing/2014/main" id="{6D500205-FB0C-7D51-73EF-77215CDDA6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8429" y="720000"/>
            <a:ext cx="4303141" cy="59209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D5B63D0-0E08-806D-0213-AEE7EA1D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15" y="1864202"/>
            <a:ext cx="3997438" cy="323573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741FE68-6012-A9F6-4D28-679DFB5F69A1}"/>
              </a:ext>
            </a:extLst>
          </p:cNvPr>
          <p:cNvSpPr txBox="1"/>
          <p:nvPr/>
        </p:nvSpPr>
        <p:spPr>
          <a:xfrm>
            <a:off x="228593" y="1553498"/>
            <a:ext cx="2944822" cy="414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Le canal de </a:t>
            </a:r>
            <a:r>
              <a:rPr lang="fr-FR" sz="1600" b="1" i="1" dirty="0"/>
              <a:t>Saint </a:t>
            </a:r>
            <a:r>
              <a:rPr lang="fr-FR" sz="1600" b="1" i="1" dirty="0" err="1"/>
              <a:t>Martory</a:t>
            </a:r>
            <a:r>
              <a:rPr lang="fr-FR" sz="1600" b="1" i="1" dirty="0"/>
              <a:t> </a:t>
            </a:r>
            <a:r>
              <a:rPr lang="fr-FR" sz="1600" dirty="0"/>
              <a:t>parcourt une longueur de 71,2 km depuis sa prise d’eau jusqu’à son exutoire en Garonne à Toulouse.</a:t>
            </a:r>
          </a:p>
          <a:p>
            <a:endParaRPr lang="fr-FR" sz="1600" dirty="0"/>
          </a:p>
          <a:p>
            <a:r>
              <a:rPr lang="fr-FR" sz="1600" dirty="0"/>
              <a:t>Le débit maximum de prélèvement en Garonne peut atteindre jusqu’à 10 m</a:t>
            </a:r>
            <a:r>
              <a:rPr lang="fr-FR" sz="1600" baseline="30000" dirty="0"/>
              <a:t>3</a:t>
            </a:r>
            <a:r>
              <a:rPr lang="fr-FR" sz="1600" dirty="0"/>
              <a:t>/s.</a:t>
            </a:r>
          </a:p>
          <a:p>
            <a:endParaRPr lang="fr-FR" sz="1600" dirty="0"/>
          </a:p>
          <a:p>
            <a:r>
              <a:rPr lang="fr-FR" sz="1600" dirty="0"/>
              <a:t>Le canal principal, géré par </a:t>
            </a:r>
            <a:r>
              <a:rPr lang="fr-FR" sz="1600" b="1" i="1" dirty="0"/>
              <a:t>Réseau 31</a:t>
            </a:r>
            <a:r>
              <a:rPr lang="fr-FR" sz="1600" dirty="0"/>
              <a:t>, alimente un système hydrographique avec plus de 150 km de canaux, 90 km de fossés et 220 km de rivières réalimentées. </a:t>
            </a:r>
          </a:p>
        </p:txBody>
      </p:sp>
      <p:sp>
        <p:nvSpPr>
          <p:cNvPr id="14" name="Titre 2">
            <a:extLst>
              <a:ext uri="{FF2B5EF4-FFF2-40B4-BE49-F238E27FC236}">
                <a16:creationId xmlns:a16="http://schemas.microsoft.com/office/drawing/2014/main" id="{D9504EDE-C4E7-79BF-FC5E-639A249E6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01" y="504000"/>
            <a:ext cx="6607728" cy="432000"/>
          </a:xfrm>
        </p:spPr>
        <p:txBody>
          <a:bodyPr>
            <a:noAutofit/>
          </a:bodyPr>
          <a:lstStyle/>
          <a:p>
            <a:r>
              <a:rPr lang="fr-FR" sz="2400" b="1" i="1" dirty="0" err="1"/>
              <a:t>R’Garonne</a:t>
            </a:r>
            <a:r>
              <a:rPr lang="fr-FR" sz="2400" b="1" i="1" dirty="0"/>
              <a:t> – Recharge maîtrisée de la nappe d’accompagnement de la Garonne</a:t>
            </a:r>
          </a:p>
        </p:txBody>
      </p:sp>
      <p:pic>
        <p:nvPicPr>
          <p:cNvPr id="8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58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705A84ED-0665-2991-4346-14ED13567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419" y="3564729"/>
            <a:ext cx="4238220" cy="3248324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72979" y="449838"/>
            <a:ext cx="8900518" cy="432000"/>
          </a:xfrm>
        </p:spPr>
        <p:txBody>
          <a:bodyPr>
            <a:noAutofit/>
          </a:bodyPr>
          <a:lstStyle/>
          <a:p>
            <a:r>
              <a:rPr lang="fr-FR" altLang="fr-FR" sz="2400" b="1" i="1" dirty="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RAMAGE : Recharge Annuelle et Maintien </a:t>
            </a:r>
            <a:r>
              <a:rPr lang="fr-FR" altLang="fr-FR" sz="2400" b="1" i="1" dirty="0" smtClean="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Alluvial</a:t>
            </a:r>
            <a:br>
              <a:rPr lang="fr-FR" altLang="fr-FR" sz="2400" b="1" i="1" dirty="0" smtClean="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altLang="fr-FR" sz="2400" b="1" i="1" dirty="0" smtClean="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fr-FR" altLang="fr-FR" sz="2400" b="1" i="1" dirty="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Garonne en Etiage</a:t>
            </a:r>
            <a:endParaRPr lang="fr-FR" sz="2000" b="1" i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12AC945-BC17-9C16-0919-C03745E05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b="121"/>
          <a:stretch/>
        </p:blipFill>
        <p:spPr bwMode="auto">
          <a:xfrm>
            <a:off x="419593" y="3738328"/>
            <a:ext cx="1221270" cy="41544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E53DFC-CF67-F65C-33EC-3CC71E208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" b="410"/>
          <a:stretch/>
        </p:blipFill>
        <p:spPr>
          <a:xfrm>
            <a:off x="419592" y="4424920"/>
            <a:ext cx="1169242" cy="4078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5121E7-D8BD-73FC-DC15-91A72D664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674" y="5006476"/>
            <a:ext cx="894684" cy="5943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33FBF0-988A-16C3-E2EE-F173D6BBF7B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0542" y="3026042"/>
            <a:ext cx="693600" cy="29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EF0D3D75-81AA-D947-9491-5BC6E23FD3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4" y="2330517"/>
            <a:ext cx="1657770" cy="357927"/>
          </a:xfrm>
          <a:prstGeom prst="rect">
            <a:avLst/>
          </a:prstGeom>
        </p:spPr>
      </p:pic>
      <p:pic>
        <p:nvPicPr>
          <p:cNvPr id="14" name="Image 13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A058AD7F-3CD1-CF4F-316C-141D17E944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64" y="1805083"/>
            <a:ext cx="3394907" cy="37352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5147635-8E68-33F4-9EBE-D4C0871DE9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535" y="1711609"/>
            <a:ext cx="1086748" cy="35792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F8C2FF3-F572-B858-EDEB-5F1D188727EB}"/>
              </a:ext>
            </a:extLst>
          </p:cNvPr>
          <p:cNvSpPr txBox="1"/>
          <p:nvPr/>
        </p:nvSpPr>
        <p:spPr>
          <a:xfrm>
            <a:off x="10343417" y="6546519"/>
            <a:ext cx="18485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© Ghazi and </a:t>
            </a:r>
            <a:r>
              <a:rPr lang="fr-FR" sz="1100" dirty="0" err="1"/>
              <a:t>Mountney</a:t>
            </a:r>
            <a:r>
              <a:rPr lang="fr-FR" sz="1100" dirty="0"/>
              <a:t> 2009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B9E19FD-3326-A8F9-718A-447AE9BF4F62}"/>
              </a:ext>
            </a:extLst>
          </p:cNvPr>
          <p:cNvSpPr txBox="1"/>
          <p:nvPr/>
        </p:nvSpPr>
        <p:spPr>
          <a:xfrm>
            <a:off x="4773948" y="5765438"/>
            <a:ext cx="388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Schéma sédimentaire d’un       =&gt;</a:t>
            </a:r>
          </a:p>
          <a:p>
            <a:pPr algn="ctr"/>
            <a:r>
              <a:rPr lang="fr-FR" b="1" i="1" dirty="0"/>
              <a:t>système alluvial méandriforme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9609EBA-6660-2EC7-6CC9-1F5A431928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171" y="881838"/>
            <a:ext cx="3830985" cy="291459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85419C5-D442-672E-2201-405362C56263}"/>
              </a:ext>
            </a:extLst>
          </p:cNvPr>
          <p:cNvSpPr txBox="1"/>
          <p:nvPr/>
        </p:nvSpPr>
        <p:spPr>
          <a:xfrm>
            <a:off x="9063156" y="2186314"/>
            <a:ext cx="3201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i="1" dirty="0"/>
              <a:t>&lt;=   </a:t>
            </a:r>
            <a:r>
              <a:rPr lang="fr-FR" b="1" i="1" dirty="0"/>
              <a:t>T</a:t>
            </a:r>
            <a:r>
              <a:rPr lang="fr-FR" b="1" i="1" dirty="0" smtClean="0"/>
              <a:t>opographique </a:t>
            </a:r>
            <a:r>
              <a:rPr lang="fr-FR" b="1" i="1" dirty="0"/>
              <a:t>de la vallée de la Garonne (Marmande)</a:t>
            </a:r>
          </a:p>
        </p:txBody>
      </p:sp>
      <p:pic>
        <p:nvPicPr>
          <p:cNvPr id="17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30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50647" y="493858"/>
            <a:ext cx="7918282" cy="432000"/>
          </a:xfrm>
        </p:spPr>
        <p:txBody>
          <a:bodyPr>
            <a:noAutofit/>
          </a:bodyPr>
          <a:lstStyle/>
          <a:p>
            <a:r>
              <a:rPr lang="fr-FR" altLang="fr-FR" sz="2400" b="1" i="1" dirty="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RAMAGE : Recharge Annuelle et Maintien </a:t>
            </a:r>
            <a:r>
              <a:rPr lang="fr-FR" altLang="fr-FR" sz="2400" b="1" i="1" dirty="0" smtClean="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Alluvial</a:t>
            </a:r>
            <a:br>
              <a:rPr lang="fr-FR" altLang="fr-FR" sz="2400" b="1" i="1" dirty="0" smtClean="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altLang="fr-FR" sz="2400" b="1" i="1" dirty="0" smtClean="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fr-FR" altLang="fr-FR" sz="2400" b="1" i="1" dirty="0"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Garonne en Etiage</a:t>
            </a:r>
            <a:endParaRPr lang="fr-FR" sz="2000" b="1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2A7319-AE19-4FB8-79FA-7CE8552D5084}"/>
              </a:ext>
            </a:extLst>
          </p:cNvPr>
          <p:cNvSpPr txBox="1"/>
          <p:nvPr/>
        </p:nvSpPr>
        <p:spPr>
          <a:xfrm>
            <a:off x="350647" y="1224535"/>
            <a:ext cx="229095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Le canal de Garonne parcourt une longueur de 193 km depuis Toulouse jusqu’à son exutoire en Garonne à Portets.</a:t>
            </a:r>
          </a:p>
          <a:p>
            <a:endParaRPr lang="fr-FR" sz="1600" dirty="0"/>
          </a:p>
          <a:p>
            <a:r>
              <a:rPr lang="fr-FR" sz="1600" dirty="0"/>
              <a:t>Le débit maximum de prélèvement en Garonne peut atteindre jusqu’à 8,4 m</a:t>
            </a:r>
            <a:r>
              <a:rPr lang="fr-FR" sz="1600" baseline="30000" dirty="0"/>
              <a:t>3</a:t>
            </a:r>
            <a:r>
              <a:rPr lang="fr-FR" sz="1600" dirty="0"/>
              <a:t>/s.</a:t>
            </a:r>
          </a:p>
          <a:p>
            <a:endParaRPr lang="fr-FR" sz="1600" dirty="0"/>
          </a:p>
          <a:p>
            <a:r>
              <a:rPr lang="fr-FR" sz="1600" dirty="0"/>
              <a:t>Le canal de Garonne, géré par VNF, est alimenté par plusieurs point de prélèvement en Garonne. </a:t>
            </a:r>
          </a:p>
          <a:p>
            <a:endParaRPr lang="fr-FR" sz="1600" dirty="0"/>
          </a:p>
          <a:p>
            <a:r>
              <a:rPr lang="fr-FR" sz="1600" dirty="0"/>
              <a:t>Objectif : 1 m</a:t>
            </a:r>
            <a:r>
              <a:rPr lang="fr-FR" sz="1600" baseline="30000" dirty="0"/>
              <a:t>3</a:t>
            </a:r>
            <a:r>
              <a:rPr lang="fr-FR" sz="1600" dirty="0"/>
              <a:t>/s d’eau infiltrée de mars à mai soit ~ 8 hm</a:t>
            </a:r>
            <a:r>
              <a:rPr lang="fr-FR" sz="1600" baseline="30000" dirty="0"/>
              <a:t>3</a:t>
            </a:r>
            <a:endParaRPr lang="fr-FR" sz="1600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4FBE4B3-EA9E-FCFE-8F83-3FED003748E5}"/>
              </a:ext>
            </a:extLst>
          </p:cNvPr>
          <p:cNvSpPr/>
          <p:nvPr/>
        </p:nvSpPr>
        <p:spPr>
          <a:xfrm>
            <a:off x="2686087" y="1204934"/>
            <a:ext cx="7426669" cy="5206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8E8556-D69A-5832-F0C0-782395C62FF3}"/>
              </a:ext>
            </a:extLst>
          </p:cNvPr>
          <p:cNvSpPr txBox="1"/>
          <p:nvPr/>
        </p:nvSpPr>
        <p:spPr>
          <a:xfrm>
            <a:off x="10047514" y="3585803"/>
            <a:ext cx="2066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=&gt;</a:t>
            </a:r>
            <a:r>
              <a:rPr lang="fr-FR" dirty="0"/>
              <a:t> 4 secteurs de 20 à 25 km</a:t>
            </a:r>
            <a:r>
              <a:rPr lang="fr-FR" baseline="30000" dirty="0"/>
              <a:t>2</a:t>
            </a:r>
            <a:r>
              <a:rPr lang="fr-FR" dirty="0"/>
              <a:t> étudiés entre canal et Garonne.</a:t>
            </a:r>
          </a:p>
        </p:txBody>
      </p:sp>
      <p:pic>
        <p:nvPicPr>
          <p:cNvPr id="8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81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0CFE7C5-AFF5-422E-8E6D-A06C91D28E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007" y="605"/>
            <a:ext cx="5006582" cy="68573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6574" y="0"/>
            <a:ext cx="7235425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5CF631-5056-4EE2-9C17-7FE842B834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825" y="5752866"/>
            <a:ext cx="2114318" cy="9234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66F2AA-8AB1-46D9-9AE0-565677DE3FD0}"/>
              </a:ext>
            </a:extLst>
          </p:cNvPr>
          <p:cNvSpPr txBox="1"/>
          <p:nvPr/>
        </p:nvSpPr>
        <p:spPr>
          <a:xfrm>
            <a:off x="4956574" y="2949280"/>
            <a:ext cx="7235425" cy="22521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432000" tIns="288000" rIns="432000" bIns="144000" rtlCol="0">
            <a:spAutoFit/>
          </a:bodyPr>
          <a:lstStyle/>
          <a:p>
            <a:r>
              <a:rPr lang="fr-FR" sz="3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Bassin Adour-Garonne</a:t>
            </a:r>
          </a:p>
          <a:p>
            <a:r>
              <a:rPr lang="fr-FR" sz="28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Ressources en eau souterraine</a:t>
            </a:r>
          </a:p>
          <a:p>
            <a:r>
              <a:rPr lang="fr-FR" sz="28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Changement climatique</a:t>
            </a:r>
            <a:endParaRPr lang="fr-FR" sz="20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079;p137"/>
          <p:cNvSpPr txBox="1"/>
          <p:nvPr/>
        </p:nvSpPr>
        <p:spPr>
          <a:xfrm>
            <a:off x="1569453" y="2498403"/>
            <a:ext cx="3540000" cy="25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FF9B0F"/>
              </a:buClr>
              <a:buSzPts val="10400"/>
            </a:pPr>
            <a:r>
              <a:rPr lang="fr" sz="13866" b="1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#01</a:t>
            </a:r>
            <a:endParaRPr sz="1467">
              <a:solidFill>
                <a:schemeClr val="accent2"/>
              </a:solidFill>
            </a:endParaRPr>
          </a:p>
        </p:txBody>
      </p:sp>
      <p:pic>
        <p:nvPicPr>
          <p:cNvPr id="8" name="Picture 2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27" y="5937532"/>
            <a:ext cx="2030583" cy="554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4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0CFE7C5-AFF5-422E-8E6D-A06C91D28E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007" y="605"/>
            <a:ext cx="5006582" cy="68573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6574" y="0"/>
            <a:ext cx="7235425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5CF631-5056-4EE2-9C17-7FE842B834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825" y="5752866"/>
            <a:ext cx="2114318" cy="9234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66F2AA-8AB1-46D9-9AE0-565677DE3FD0}"/>
              </a:ext>
            </a:extLst>
          </p:cNvPr>
          <p:cNvSpPr txBox="1"/>
          <p:nvPr/>
        </p:nvSpPr>
        <p:spPr>
          <a:xfrm>
            <a:off x="4956574" y="2949280"/>
            <a:ext cx="7235425" cy="148265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432000" tIns="288000" rIns="432000" bIns="144000" rtlCol="0">
            <a:spAutoFit/>
          </a:bodyPr>
          <a:lstStyle/>
          <a:p>
            <a:r>
              <a:rPr lang="fr-FR" sz="3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 la recherche</a:t>
            </a:r>
            <a:endParaRPr lang="fr-FR" sz="3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079;p137"/>
          <p:cNvSpPr txBox="1"/>
          <p:nvPr/>
        </p:nvSpPr>
        <p:spPr>
          <a:xfrm>
            <a:off x="1569453" y="2498403"/>
            <a:ext cx="3540000" cy="25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FF9B0F"/>
              </a:buClr>
              <a:buSzPts val="10400"/>
            </a:pPr>
            <a:r>
              <a:rPr lang="fr" sz="13866" b="1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#03</a:t>
            </a:r>
            <a:endParaRPr sz="1467" dirty="0">
              <a:solidFill>
                <a:schemeClr val="accent2"/>
              </a:solidFill>
            </a:endParaRPr>
          </a:p>
        </p:txBody>
      </p:sp>
      <p:pic>
        <p:nvPicPr>
          <p:cNvPr id="8" name="Picture 2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27" y="5937532"/>
            <a:ext cx="2030583" cy="554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88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8598" y="0"/>
            <a:ext cx="4123402" cy="6858000"/>
            <a:chOff x="0" y="0"/>
            <a:chExt cx="162899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8998" cy="2709333"/>
            </a:xfrm>
            <a:custGeom>
              <a:avLst/>
              <a:gdLst/>
              <a:ahLst/>
              <a:cxnLst/>
              <a:rect l="l" t="t" r="r" b="b"/>
              <a:pathLst>
                <a:path w="1628998" h="2709333">
                  <a:moveTo>
                    <a:pt x="0" y="0"/>
                  </a:moveTo>
                  <a:lnTo>
                    <a:pt x="1628998" y="0"/>
                  </a:lnTo>
                  <a:lnTo>
                    <a:pt x="16289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3D57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28998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71129" y="6343100"/>
            <a:ext cx="368819" cy="300634"/>
          </a:xfrm>
          <a:custGeom>
            <a:avLst/>
            <a:gdLst/>
            <a:ahLst/>
            <a:cxnLst/>
            <a:rect l="l" t="t" r="r" b="b"/>
            <a:pathLst>
              <a:path w="553228" h="450951">
                <a:moveTo>
                  <a:pt x="0" y="0"/>
                </a:moveTo>
                <a:lnTo>
                  <a:pt x="553228" y="0"/>
                </a:lnTo>
                <a:lnTo>
                  <a:pt x="553228" y="450951"/>
                </a:lnTo>
                <a:lnTo>
                  <a:pt x="0" y="450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56346" y="6329750"/>
            <a:ext cx="639685" cy="332492"/>
          </a:xfrm>
          <a:custGeom>
            <a:avLst/>
            <a:gdLst/>
            <a:ahLst/>
            <a:cxnLst/>
            <a:rect l="l" t="t" r="r" b="b"/>
            <a:pathLst>
              <a:path w="959528" h="498738">
                <a:moveTo>
                  <a:pt x="0" y="0"/>
                </a:moveTo>
                <a:lnTo>
                  <a:pt x="959528" y="0"/>
                </a:lnTo>
                <a:lnTo>
                  <a:pt x="959528" y="498737"/>
                </a:lnTo>
                <a:lnTo>
                  <a:pt x="0" y="498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38528" y="6282532"/>
            <a:ext cx="759792" cy="386213"/>
          </a:xfrm>
          <a:custGeom>
            <a:avLst/>
            <a:gdLst/>
            <a:ahLst/>
            <a:cxnLst/>
            <a:rect l="l" t="t" r="r" b="b"/>
            <a:pathLst>
              <a:path w="1139688" h="579319">
                <a:moveTo>
                  <a:pt x="0" y="0"/>
                </a:moveTo>
                <a:lnTo>
                  <a:pt x="1139688" y="0"/>
                </a:lnTo>
                <a:lnTo>
                  <a:pt x="1139688" y="579319"/>
                </a:lnTo>
                <a:lnTo>
                  <a:pt x="0" y="5793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37479" y="6273899"/>
            <a:ext cx="606228" cy="429871"/>
          </a:xfrm>
          <a:custGeom>
            <a:avLst/>
            <a:gdLst/>
            <a:ahLst/>
            <a:cxnLst/>
            <a:rect l="l" t="t" r="r" b="b"/>
            <a:pathLst>
              <a:path w="909342" h="644806">
                <a:moveTo>
                  <a:pt x="0" y="0"/>
                </a:moveTo>
                <a:lnTo>
                  <a:pt x="909342" y="0"/>
                </a:lnTo>
                <a:lnTo>
                  <a:pt x="909342" y="644806"/>
                </a:lnTo>
                <a:lnTo>
                  <a:pt x="0" y="644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38903" y="6353381"/>
            <a:ext cx="457091" cy="280073"/>
          </a:xfrm>
          <a:custGeom>
            <a:avLst/>
            <a:gdLst/>
            <a:ahLst/>
            <a:cxnLst/>
            <a:rect l="l" t="t" r="r" b="b"/>
            <a:pathLst>
              <a:path w="685637" h="420109">
                <a:moveTo>
                  <a:pt x="0" y="0"/>
                </a:moveTo>
                <a:lnTo>
                  <a:pt x="685637" y="0"/>
                </a:lnTo>
                <a:lnTo>
                  <a:pt x="685637" y="420109"/>
                </a:lnTo>
                <a:lnTo>
                  <a:pt x="0" y="4201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24639" y="6346842"/>
            <a:ext cx="785585" cy="274241"/>
          </a:xfrm>
          <a:custGeom>
            <a:avLst/>
            <a:gdLst/>
            <a:ahLst/>
            <a:cxnLst/>
            <a:rect l="l" t="t" r="r" b="b"/>
            <a:pathLst>
              <a:path w="1178378" h="411361">
                <a:moveTo>
                  <a:pt x="0" y="0"/>
                </a:moveTo>
                <a:lnTo>
                  <a:pt x="1178378" y="0"/>
                </a:lnTo>
                <a:lnTo>
                  <a:pt x="1178378" y="411361"/>
                </a:lnTo>
                <a:lnTo>
                  <a:pt x="0" y="41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8625" y="6329750"/>
            <a:ext cx="327335" cy="327335"/>
          </a:xfrm>
          <a:custGeom>
            <a:avLst/>
            <a:gdLst/>
            <a:ahLst/>
            <a:cxnLst/>
            <a:rect l="l" t="t" r="r" b="b"/>
            <a:pathLst>
              <a:path w="491002" h="491002">
                <a:moveTo>
                  <a:pt x="0" y="0"/>
                </a:moveTo>
                <a:lnTo>
                  <a:pt x="491003" y="0"/>
                </a:lnTo>
                <a:lnTo>
                  <a:pt x="491003" y="491002"/>
                </a:lnTo>
                <a:lnTo>
                  <a:pt x="0" y="491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326998" y="6360928"/>
            <a:ext cx="700669" cy="264981"/>
          </a:xfrm>
          <a:custGeom>
            <a:avLst/>
            <a:gdLst/>
            <a:ahLst/>
            <a:cxnLst/>
            <a:rect l="l" t="t" r="r" b="b"/>
            <a:pathLst>
              <a:path w="1051004" h="397471">
                <a:moveTo>
                  <a:pt x="0" y="0"/>
                </a:moveTo>
                <a:lnTo>
                  <a:pt x="1051004" y="0"/>
                </a:lnTo>
                <a:lnTo>
                  <a:pt x="1051004" y="397470"/>
                </a:lnTo>
                <a:lnTo>
                  <a:pt x="0" y="3974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77060" y="6376323"/>
            <a:ext cx="665391" cy="225023"/>
          </a:xfrm>
          <a:custGeom>
            <a:avLst/>
            <a:gdLst/>
            <a:ahLst/>
            <a:cxnLst/>
            <a:rect l="l" t="t" r="r" b="b"/>
            <a:pathLst>
              <a:path w="998086" h="337534">
                <a:moveTo>
                  <a:pt x="0" y="0"/>
                </a:moveTo>
                <a:lnTo>
                  <a:pt x="998086" y="0"/>
                </a:lnTo>
                <a:lnTo>
                  <a:pt x="998086" y="337535"/>
                </a:lnTo>
                <a:lnTo>
                  <a:pt x="0" y="3375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524672" y="6315702"/>
            <a:ext cx="1426786" cy="360588"/>
          </a:xfrm>
          <a:custGeom>
            <a:avLst/>
            <a:gdLst/>
            <a:ahLst/>
            <a:cxnLst/>
            <a:rect l="l" t="t" r="r" b="b"/>
            <a:pathLst>
              <a:path w="2140179" h="540882">
                <a:moveTo>
                  <a:pt x="0" y="0"/>
                </a:moveTo>
                <a:lnTo>
                  <a:pt x="2140179" y="0"/>
                </a:lnTo>
                <a:lnTo>
                  <a:pt x="2140179" y="540881"/>
                </a:lnTo>
                <a:lnTo>
                  <a:pt x="0" y="5408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382220" y="902068"/>
            <a:ext cx="1155740" cy="450739"/>
          </a:xfrm>
          <a:custGeom>
            <a:avLst/>
            <a:gdLst/>
            <a:ahLst/>
            <a:cxnLst/>
            <a:rect l="l" t="t" r="r" b="b"/>
            <a:pathLst>
              <a:path w="1733610" h="676108">
                <a:moveTo>
                  <a:pt x="0" y="0"/>
                </a:moveTo>
                <a:lnTo>
                  <a:pt x="1733611" y="0"/>
                </a:lnTo>
                <a:lnTo>
                  <a:pt x="1733611" y="676108"/>
                </a:lnTo>
                <a:lnTo>
                  <a:pt x="0" y="67610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02792" y="794119"/>
            <a:ext cx="687693" cy="620542"/>
          </a:xfrm>
          <a:custGeom>
            <a:avLst/>
            <a:gdLst/>
            <a:ahLst/>
            <a:cxnLst/>
            <a:rect l="l" t="t" r="r" b="b"/>
            <a:pathLst>
              <a:path w="1031540" h="930813">
                <a:moveTo>
                  <a:pt x="0" y="0"/>
                </a:moveTo>
                <a:lnTo>
                  <a:pt x="1031540" y="0"/>
                </a:lnTo>
                <a:lnTo>
                  <a:pt x="1031540" y="930813"/>
                </a:lnTo>
                <a:lnTo>
                  <a:pt x="0" y="93081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10470" y="996093"/>
            <a:ext cx="975699" cy="257230"/>
          </a:xfrm>
          <a:custGeom>
            <a:avLst/>
            <a:gdLst/>
            <a:ahLst/>
            <a:cxnLst/>
            <a:rect l="l" t="t" r="r" b="b"/>
            <a:pathLst>
              <a:path w="1463549" h="385845">
                <a:moveTo>
                  <a:pt x="0" y="0"/>
                </a:moveTo>
                <a:lnTo>
                  <a:pt x="1463548" y="0"/>
                </a:lnTo>
                <a:lnTo>
                  <a:pt x="1463548" y="385845"/>
                </a:lnTo>
                <a:lnTo>
                  <a:pt x="0" y="38584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278359" y="1017114"/>
            <a:ext cx="370388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546"/>
              </a:lnSpc>
              <a:defRPr/>
            </a:pPr>
            <a:r>
              <a:rPr lang="en-US" sz="2533" dirty="0" err="1">
                <a:solidFill>
                  <a:srgbClr val="FFFFFF"/>
                </a:solidFill>
                <a:latin typeface="Montserrat Classic"/>
              </a:rPr>
              <a:t>Comprendre</a:t>
            </a:r>
            <a:r>
              <a:rPr lang="en-US" sz="2533" dirty="0">
                <a:solidFill>
                  <a:srgbClr val="FFFFFF"/>
                </a:solidFill>
                <a:latin typeface="Montserrat Classic"/>
              </a:rPr>
              <a:t> et </a:t>
            </a:r>
            <a:r>
              <a:rPr lang="en-US" sz="2533" dirty="0" err="1">
                <a:solidFill>
                  <a:srgbClr val="FFFFFF"/>
                </a:solidFill>
                <a:latin typeface="Montserrat Classic"/>
              </a:rPr>
              <a:t>innover</a:t>
            </a:r>
            <a:r>
              <a:rPr lang="en-US" sz="2533" dirty="0">
                <a:solidFill>
                  <a:srgbClr val="FFFFFF"/>
                </a:solidFill>
                <a:latin typeface="Montserrat Classic"/>
              </a:rPr>
              <a:t> pour </a:t>
            </a:r>
            <a:r>
              <a:rPr lang="en-US" sz="2533" dirty="0" err="1">
                <a:solidFill>
                  <a:srgbClr val="FFFFFF"/>
                </a:solidFill>
                <a:latin typeface="Montserrat Classic"/>
              </a:rPr>
              <a:t>une</a:t>
            </a:r>
            <a:r>
              <a:rPr lang="en-US" sz="2533" dirty="0">
                <a:solidFill>
                  <a:srgbClr val="FFFFFF"/>
                </a:solidFill>
                <a:latin typeface="Montserrat Classic"/>
              </a:rPr>
              <a:t> </a:t>
            </a:r>
            <a:r>
              <a:rPr lang="en-US" sz="2533" dirty="0" err="1">
                <a:solidFill>
                  <a:srgbClr val="FFFFFF"/>
                </a:solidFill>
                <a:latin typeface="Montserrat Classic"/>
              </a:rPr>
              <a:t>gestion</a:t>
            </a:r>
            <a:r>
              <a:rPr lang="en-US" sz="2533" dirty="0">
                <a:solidFill>
                  <a:srgbClr val="FFFFFF"/>
                </a:solidFill>
                <a:latin typeface="Montserrat Classic"/>
              </a:rPr>
              <a:t> viable, </a:t>
            </a:r>
            <a:r>
              <a:rPr lang="en-US" sz="2533" dirty="0" err="1">
                <a:solidFill>
                  <a:srgbClr val="FFFFFF"/>
                </a:solidFill>
                <a:latin typeface="Montserrat Classic"/>
              </a:rPr>
              <a:t>équitable</a:t>
            </a:r>
            <a:r>
              <a:rPr lang="en-US" sz="2533" dirty="0">
                <a:solidFill>
                  <a:srgbClr val="FFFFFF"/>
                </a:solidFill>
                <a:latin typeface="Montserrat Classic"/>
              </a:rPr>
              <a:t> et durable de </a:t>
            </a:r>
            <a:r>
              <a:rPr lang="en-US" sz="2533" dirty="0" err="1">
                <a:solidFill>
                  <a:srgbClr val="FFFFFF"/>
                </a:solidFill>
                <a:latin typeface="Montserrat Classic"/>
              </a:rPr>
              <a:t>l’eau</a:t>
            </a:r>
            <a:endParaRPr lang="en-US" sz="2533" dirty="0">
              <a:solidFill>
                <a:srgbClr val="FFFFFF"/>
              </a:solidFill>
              <a:latin typeface="Montserrat Classic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482119" y="503460"/>
            <a:ext cx="515644" cy="382221"/>
          </a:xfrm>
          <a:custGeom>
            <a:avLst/>
            <a:gdLst/>
            <a:ahLst/>
            <a:cxnLst/>
            <a:rect l="l" t="t" r="r" b="b"/>
            <a:pathLst>
              <a:path w="773466" h="573332">
                <a:moveTo>
                  <a:pt x="0" y="0"/>
                </a:moveTo>
                <a:lnTo>
                  <a:pt x="773466" y="0"/>
                </a:lnTo>
                <a:lnTo>
                  <a:pt x="773466" y="573332"/>
                </a:lnTo>
                <a:lnTo>
                  <a:pt x="0" y="57333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1082358" y="3100196"/>
            <a:ext cx="535570" cy="396991"/>
          </a:xfrm>
          <a:custGeom>
            <a:avLst/>
            <a:gdLst/>
            <a:ahLst/>
            <a:cxnLst/>
            <a:rect l="l" t="t" r="r" b="b"/>
            <a:pathLst>
              <a:path w="803355" h="595487">
                <a:moveTo>
                  <a:pt x="803355" y="0"/>
                </a:moveTo>
                <a:lnTo>
                  <a:pt x="0" y="0"/>
                </a:lnTo>
                <a:lnTo>
                  <a:pt x="0" y="595487"/>
                </a:lnTo>
                <a:lnTo>
                  <a:pt x="803355" y="595487"/>
                </a:lnTo>
                <a:lnTo>
                  <a:pt x="803355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299203" y="3881341"/>
            <a:ext cx="3703880" cy="2107897"/>
            <a:chOff x="0" y="0"/>
            <a:chExt cx="1463261" cy="83274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63261" cy="832749"/>
            </a:xfrm>
            <a:custGeom>
              <a:avLst/>
              <a:gdLst/>
              <a:ahLst/>
              <a:cxnLst/>
              <a:rect l="l" t="t" r="r" b="b"/>
              <a:pathLst>
                <a:path w="1463261" h="832749">
                  <a:moveTo>
                    <a:pt x="0" y="0"/>
                  </a:moveTo>
                  <a:lnTo>
                    <a:pt x="1463261" y="0"/>
                  </a:lnTo>
                  <a:lnTo>
                    <a:pt x="1463261" y="832749"/>
                  </a:lnTo>
                  <a:lnTo>
                    <a:pt x="0" y="83274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FDFCFB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463261" cy="8708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583051" y="1609076"/>
            <a:ext cx="7098197" cy="5024377"/>
          </a:xfrm>
          <a:custGeom>
            <a:avLst/>
            <a:gdLst/>
            <a:ahLst/>
            <a:cxnLst/>
            <a:rect l="l" t="t" r="r" b="b"/>
            <a:pathLst>
              <a:path w="10647296" h="7536566">
                <a:moveTo>
                  <a:pt x="0" y="0"/>
                </a:moveTo>
                <a:lnTo>
                  <a:pt x="10647296" y="0"/>
                </a:lnTo>
                <a:lnTo>
                  <a:pt x="10647296" y="7536566"/>
                </a:lnTo>
                <a:lnTo>
                  <a:pt x="0" y="7536566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264399" y="775405"/>
            <a:ext cx="1260273" cy="698606"/>
          </a:xfrm>
          <a:custGeom>
            <a:avLst/>
            <a:gdLst/>
            <a:ahLst/>
            <a:cxnLst/>
            <a:rect l="l" t="t" r="r" b="b"/>
            <a:pathLst>
              <a:path w="1890409" h="1047909">
                <a:moveTo>
                  <a:pt x="0" y="0"/>
                </a:moveTo>
                <a:lnTo>
                  <a:pt x="1890408" y="0"/>
                </a:lnTo>
                <a:lnTo>
                  <a:pt x="1890408" y="1047909"/>
                </a:lnTo>
                <a:lnTo>
                  <a:pt x="0" y="1047909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728140" y="6214776"/>
            <a:ext cx="2804319" cy="773141"/>
          </a:xfrm>
          <a:custGeom>
            <a:avLst/>
            <a:gdLst/>
            <a:ahLst/>
            <a:cxnLst/>
            <a:rect l="l" t="t" r="r" b="b"/>
            <a:pathLst>
              <a:path w="4206478" h="1159712">
                <a:moveTo>
                  <a:pt x="0" y="0"/>
                </a:moveTo>
                <a:lnTo>
                  <a:pt x="4206478" y="0"/>
                </a:lnTo>
                <a:lnTo>
                  <a:pt x="4206478" y="1159712"/>
                </a:lnTo>
                <a:lnTo>
                  <a:pt x="0" y="115971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t="-86492" b="-70253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695170" y="874336"/>
            <a:ext cx="506205" cy="506205"/>
          </a:xfrm>
          <a:custGeom>
            <a:avLst/>
            <a:gdLst/>
            <a:ahLst/>
            <a:cxnLst/>
            <a:rect l="l" t="t" r="r" b="b"/>
            <a:pathLst>
              <a:path w="759307" h="759307">
                <a:moveTo>
                  <a:pt x="0" y="0"/>
                </a:moveTo>
                <a:lnTo>
                  <a:pt x="759307" y="0"/>
                </a:lnTo>
                <a:lnTo>
                  <a:pt x="759307" y="759307"/>
                </a:lnTo>
                <a:lnTo>
                  <a:pt x="0" y="759307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96268" y="1474012"/>
            <a:ext cx="7299111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2667" b="1" dirty="0">
                <a:solidFill>
                  <a:srgbClr val="053D57"/>
                </a:solidFill>
                <a:latin typeface="League Spartan SemiBold" pitchFamily="2" charset="0"/>
              </a:rPr>
              <a:t>PROGRAMME NATIONAL DE RECHERCHE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604196" y="4632940"/>
            <a:ext cx="109389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40"/>
              </a:lnSpc>
              <a:defRPr/>
            </a:pPr>
            <a:r>
              <a:rPr lang="en-US" sz="2599">
                <a:solidFill>
                  <a:srgbClr val="FDFCFB"/>
                </a:solidFill>
                <a:latin typeface="Montserrat Classic"/>
              </a:rPr>
              <a:t>10 ans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461276" y="4034255"/>
            <a:ext cx="3379734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40"/>
              </a:lnSpc>
              <a:defRPr/>
            </a:pPr>
            <a:r>
              <a:rPr lang="en-US" sz="2599">
                <a:solidFill>
                  <a:srgbClr val="FDFCFB"/>
                </a:solidFill>
                <a:latin typeface="Montserrat Classic"/>
              </a:rPr>
              <a:t>53 millions d’euros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419589" y="5230687"/>
            <a:ext cx="3379734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40"/>
              </a:lnSpc>
              <a:defRPr/>
            </a:pPr>
            <a:r>
              <a:rPr lang="en-US" sz="2599">
                <a:solidFill>
                  <a:srgbClr val="67BCE6"/>
                </a:solidFill>
                <a:latin typeface="Montserrat Classic"/>
              </a:rPr>
              <a:t>2022-2032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053637" y="186902"/>
            <a:ext cx="2211155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519"/>
              </a:lnSpc>
              <a:defRPr/>
            </a:pPr>
            <a:r>
              <a:rPr lang="en-US">
                <a:solidFill>
                  <a:srgbClr val="FFFFFF"/>
                </a:solidFill>
                <a:latin typeface="Montserrat Classic"/>
              </a:rPr>
              <a:t>www.onewater.fr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62FF51E-A603-FFCC-DC14-5CBB2E93F2AC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947" y="6220280"/>
            <a:ext cx="475573" cy="469357"/>
          </a:xfrm>
          <a:prstGeom prst="rect">
            <a:avLst/>
          </a:prstGeom>
        </p:spPr>
      </p:pic>
      <p:sp>
        <p:nvSpPr>
          <p:cNvPr id="34" name="Titre 4"/>
          <p:cNvSpPr txBox="1">
            <a:spLocks/>
          </p:cNvSpPr>
          <p:nvPr/>
        </p:nvSpPr>
        <p:spPr>
          <a:xfrm>
            <a:off x="557719" y="142543"/>
            <a:ext cx="8881249" cy="4416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>
                <a:solidFill>
                  <a:schemeClr val="accent2"/>
                </a:solidFill>
              </a:rPr>
              <a:t>Programme National PEPR One-Water</a:t>
            </a:r>
            <a:endParaRPr lang="fr-FR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7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34">
            <a:extLst>
              <a:ext uri="{FF2B5EF4-FFF2-40B4-BE49-F238E27FC236}">
                <a16:creationId xmlns:a16="http://schemas.microsoft.com/office/drawing/2014/main" id="{233127F4-9681-3E4C-BE3C-532D9072F857}"/>
              </a:ext>
            </a:extLst>
          </p:cNvPr>
          <p:cNvSpPr txBox="1"/>
          <p:nvPr/>
        </p:nvSpPr>
        <p:spPr>
          <a:xfrm>
            <a:off x="1825057" y="727097"/>
            <a:ext cx="579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Réseau Régional de Recherche « </a:t>
            </a:r>
            <a:r>
              <a:rPr lang="fr-FR" b="1" i="1" dirty="0"/>
              <a:t>NAÏADES </a:t>
            </a:r>
            <a:r>
              <a:rPr lang="fr-FR" b="1" dirty="0"/>
              <a:t>»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3FAC145F-0D92-3241-B173-913B9FFF5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54" y="558371"/>
            <a:ext cx="1690103" cy="82354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236493-EC91-E34F-8996-7D84E8B3987F}"/>
              </a:ext>
            </a:extLst>
          </p:cNvPr>
          <p:cNvSpPr txBox="1"/>
          <p:nvPr/>
        </p:nvSpPr>
        <p:spPr>
          <a:xfrm>
            <a:off x="464610" y="1243132"/>
            <a:ext cx="632660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fr-FR" b="1" dirty="0"/>
              <a:t>2021 </a:t>
            </a:r>
            <a:r>
              <a:rPr lang="fr-FR" b="1" dirty="0"/>
              <a:t>=</a:t>
            </a:r>
            <a:r>
              <a:rPr lang="fr-FR" b="1" dirty="0" smtClean="0"/>
              <a:t>&gt; </a:t>
            </a:r>
            <a:r>
              <a:rPr lang="fr-FR" b="1" dirty="0"/>
              <a:t>Création d’un Réseau Régional de recherche sur l’EAU « NAÏADES »</a:t>
            </a:r>
          </a:p>
          <a:p>
            <a:r>
              <a:rPr lang="fr-FR" b="1" dirty="0"/>
              <a:t>« </a:t>
            </a:r>
            <a:r>
              <a:rPr lang="fr-FR" i="1" dirty="0"/>
              <a:t>Quelles eaux voulons-nous pour le futur en Nouvelle-Aquitaine ? »</a:t>
            </a:r>
          </a:p>
          <a:p>
            <a:pPr>
              <a:lnSpc>
                <a:spcPts val="3000"/>
              </a:lnSpc>
            </a:pPr>
            <a:r>
              <a:rPr lang="fr-FR" b="1" dirty="0"/>
              <a:t>Périmètres multiples :</a:t>
            </a:r>
          </a:p>
          <a:p>
            <a:pPr>
              <a:lnSpc>
                <a:spcPts val="3000"/>
              </a:lnSpc>
            </a:pPr>
            <a:r>
              <a:rPr lang="fr-FR" b="1" dirty="0"/>
              <a:t>       Partenaires</a:t>
            </a:r>
            <a:r>
              <a:rPr lang="fr-FR" dirty="0"/>
              <a:t> </a:t>
            </a:r>
            <a:r>
              <a:rPr lang="fr-FR" b="1" dirty="0"/>
              <a:t>ESR </a:t>
            </a:r>
            <a:r>
              <a:rPr lang="fr-FR" sz="1400" i="1" dirty="0"/>
              <a:t>(décembre 202 »)</a:t>
            </a:r>
          </a:p>
          <a:p>
            <a:r>
              <a:rPr lang="fr-FR" dirty="0"/>
              <a:t>	=&gt; Plus de </a:t>
            </a:r>
            <a:r>
              <a:rPr lang="fr-FR" b="1" dirty="0"/>
              <a:t>40 laboratoires et unités </a:t>
            </a:r>
            <a:r>
              <a:rPr lang="fr-FR" dirty="0"/>
              <a:t>du territoire ;</a:t>
            </a:r>
          </a:p>
          <a:p>
            <a:r>
              <a:rPr lang="fr-FR" dirty="0"/>
              <a:t>	=&gt; Plus de </a:t>
            </a:r>
            <a:r>
              <a:rPr lang="fr-FR" b="1" dirty="0"/>
              <a:t>18 établissements </a:t>
            </a:r>
            <a:r>
              <a:rPr lang="fr-FR" dirty="0"/>
              <a:t>partenaires ;</a:t>
            </a:r>
          </a:p>
          <a:p>
            <a:r>
              <a:rPr lang="fr-FR" dirty="0"/>
              <a:t>	=&gt; </a:t>
            </a:r>
            <a:r>
              <a:rPr lang="fr-FR" b="1" dirty="0"/>
              <a:t>5 sites ESR régionaux </a:t>
            </a:r>
            <a:r>
              <a:rPr lang="fr-FR" dirty="0"/>
              <a:t>et leurs antennes.</a:t>
            </a:r>
          </a:p>
          <a:p>
            <a:r>
              <a:rPr lang="fr-FR" dirty="0"/>
              <a:t>       </a:t>
            </a:r>
            <a:r>
              <a:rPr lang="fr-FR" b="1" dirty="0"/>
              <a:t>Parties prenantes</a:t>
            </a:r>
          </a:p>
          <a:p>
            <a:r>
              <a:rPr lang="fr-FR" dirty="0"/>
              <a:t>	=&gt; Acteurs socio-économiques de l’eau</a:t>
            </a:r>
          </a:p>
          <a:p>
            <a:endParaRPr lang="fr-FR" dirty="0"/>
          </a:p>
          <a:p>
            <a:r>
              <a:rPr lang="fr-FR" dirty="0"/>
              <a:t>2023 </a:t>
            </a:r>
            <a:r>
              <a:rPr lang="fr-FR" dirty="0"/>
              <a:t>=</a:t>
            </a:r>
            <a:r>
              <a:rPr lang="fr-FR" dirty="0" smtClean="0"/>
              <a:t>&gt; </a:t>
            </a:r>
            <a:r>
              <a:rPr lang="fr-FR" dirty="0"/>
              <a:t>Obtention du label pour 4 ans </a:t>
            </a:r>
            <a:r>
              <a:rPr lang="fr-FR" dirty="0" smtClean="0"/>
              <a:t>(&gt; </a:t>
            </a:r>
            <a:r>
              <a:rPr lang="fr-FR" dirty="0"/>
              <a:t>2027)</a:t>
            </a:r>
          </a:p>
          <a:p>
            <a:endParaRPr lang="fr-FR" dirty="0"/>
          </a:p>
          <a:p>
            <a:r>
              <a:rPr lang="fr-FR" dirty="0"/>
              <a:t>Coordination : Pr. Patrick </a:t>
            </a:r>
            <a:r>
              <a:rPr lang="fr-FR" dirty="0" err="1"/>
              <a:t>Mazellier</a:t>
            </a:r>
            <a:r>
              <a:rPr lang="fr-FR" dirty="0"/>
              <a:t> (UB, EPOC)</a:t>
            </a:r>
          </a:p>
          <a:p>
            <a:r>
              <a:rPr lang="fr-FR" dirty="0"/>
              <a:t>Animation / Chef de projet : Sylvain </a:t>
            </a:r>
            <a:r>
              <a:rPr lang="fr-FR" dirty="0" err="1"/>
              <a:t>Elineau</a:t>
            </a:r>
            <a:endParaRPr lang="fr-FR" dirty="0"/>
          </a:p>
          <a:p>
            <a:pPr algn="r"/>
            <a:r>
              <a:rPr lang="fr-FR" sz="1400" dirty="0" err="1"/>
              <a:t>sylvain.elineau@u-bordeaux.fr</a:t>
            </a:r>
            <a:endParaRPr lang="fr-FR" sz="14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t="9346" r="8763" b="10111"/>
          <a:stretch/>
        </p:blipFill>
        <p:spPr>
          <a:xfrm>
            <a:off x="6899795" y="540258"/>
            <a:ext cx="1042219" cy="98322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0ADB24-FD48-34E3-E400-80F03DDE2121}"/>
              </a:ext>
            </a:extLst>
          </p:cNvPr>
          <p:cNvSpPr txBox="1"/>
          <p:nvPr/>
        </p:nvSpPr>
        <p:spPr>
          <a:xfrm>
            <a:off x="7100917" y="2253290"/>
            <a:ext cx="499176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0" i="0" dirty="0" smtClean="0">
                <a:solidFill>
                  <a:srgbClr val="000000"/>
                </a:solidFill>
                <a:effectLst/>
              </a:rPr>
              <a:t>Identification </a:t>
            </a:r>
            <a:r>
              <a:rPr lang="fr-FR" b="0" i="0" dirty="0">
                <a:solidFill>
                  <a:srgbClr val="000000"/>
                </a:solidFill>
                <a:effectLst/>
              </a:rPr>
              <a:t>des </a:t>
            </a:r>
            <a:r>
              <a:rPr lang="fr-FR" b="1" i="0" dirty="0">
                <a:solidFill>
                  <a:srgbClr val="000000"/>
                </a:solidFill>
                <a:effectLst/>
              </a:rPr>
              <a:t>items</a:t>
            </a:r>
            <a:r>
              <a:rPr lang="fr-FR" b="0" i="0" dirty="0">
                <a:solidFill>
                  <a:srgbClr val="000000"/>
                </a:solidFill>
                <a:effectLst/>
              </a:rPr>
              <a:t> regroupant les questionnements scientifiques essentiels :</a:t>
            </a:r>
          </a:p>
          <a:p>
            <a:pPr algn="ctr"/>
            <a:endParaRPr lang="fr-FR" sz="1600" b="0" i="0" dirty="0">
              <a:solidFill>
                <a:srgbClr val="000000"/>
              </a:solidFill>
              <a:effectLst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00000"/>
                </a:solidFill>
                <a:effectLst/>
              </a:rPr>
              <a:t> Santé des milieux et des organismes aquatiques et santé humaine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00000"/>
                </a:solidFill>
                <a:effectLst/>
              </a:rPr>
              <a:t> Approche intégrée (sciences, ingénierie, droit et socio-économie) sur les bassins versants et systèmes hydrogéologiques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00000"/>
                </a:solidFill>
                <a:effectLst/>
              </a:rPr>
              <a:t> Solutions d’adaptations et d’atténuation envisagées notamment pour répondre à la contrainte de la disponibilité en eau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00000"/>
                </a:solidFill>
                <a:effectLst/>
              </a:rPr>
              <a:t> Gouvernance de l’eau et appropriation par les différents acteurs partagées et coconstruites</a:t>
            </a:r>
          </a:p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BDECD0-5610-BA52-26EF-D51D09F57159}"/>
              </a:ext>
            </a:extLst>
          </p:cNvPr>
          <p:cNvSpPr txBox="1"/>
          <p:nvPr/>
        </p:nvSpPr>
        <p:spPr>
          <a:xfrm>
            <a:off x="7942014" y="970142"/>
            <a:ext cx="42499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1" dirty="0">
                <a:solidFill>
                  <a:srgbClr val="000000"/>
                </a:solidFill>
                <a:latin typeface="arial" panose="020B0604020202020204" pitchFamily="34" charset="0"/>
              </a:rPr>
              <a:t>Action 2024 : Co-c</a:t>
            </a:r>
            <a:r>
              <a:rPr lang="fr-FR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onstruction du futur Programme Scientifique de Grande Ambition </a:t>
            </a:r>
            <a:r>
              <a:rPr lang="fr-FR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Regionale</a:t>
            </a:r>
            <a:r>
              <a:rPr lang="fr-FR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(PSGAR) sur l'eau en Nouvelle-Aquitaine</a:t>
            </a:r>
            <a:endParaRPr lang="fr-FR" b="1" i="1" dirty="0"/>
          </a:p>
        </p:txBody>
      </p:sp>
      <p:sp>
        <p:nvSpPr>
          <p:cNvPr id="10" name="Titre 4"/>
          <p:cNvSpPr txBox="1">
            <a:spLocks/>
          </p:cNvSpPr>
          <p:nvPr/>
        </p:nvSpPr>
        <p:spPr>
          <a:xfrm>
            <a:off x="557719" y="142543"/>
            <a:ext cx="8881249" cy="4416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>
                <a:solidFill>
                  <a:schemeClr val="accent2"/>
                </a:solidFill>
              </a:rPr>
              <a:t>Programme Régional Nouvelle-Aquitaine NAÏADES</a:t>
            </a:r>
            <a:endParaRPr lang="fr-FR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5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0CFE7C5-AFF5-422E-8E6D-A06C91D28E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007" y="605"/>
            <a:ext cx="5006582" cy="68573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6574" y="0"/>
            <a:ext cx="7235425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5CF631-5056-4EE2-9C17-7FE842B834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825" y="5752866"/>
            <a:ext cx="2114318" cy="9234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66F2AA-8AB1-46D9-9AE0-565677DE3FD0}"/>
              </a:ext>
            </a:extLst>
          </p:cNvPr>
          <p:cNvSpPr txBox="1"/>
          <p:nvPr/>
        </p:nvSpPr>
        <p:spPr>
          <a:xfrm>
            <a:off x="4956574" y="2949280"/>
            <a:ext cx="7235425" cy="20058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lIns="432000" tIns="288000" rIns="432000" bIns="144000" rtlCol="0">
            <a:spAutoFit/>
          </a:bodyPr>
          <a:lstStyle/>
          <a:p>
            <a:r>
              <a:rPr lang="fr-FR" sz="3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de votre attention</a:t>
            </a:r>
          </a:p>
          <a:p>
            <a:endParaRPr lang="fr-FR" sz="3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Avez-vous des Questions ?</a:t>
            </a:r>
            <a:endParaRPr lang="fr-FR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27" y="5937532"/>
            <a:ext cx="2030583" cy="554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81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57719" y="142543"/>
            <a:ext cx="11006207" cy="441657"/>
          </a:xfrm>
        </p:spPr>
        <p:txBody>
          <a:bodyPr/>
          <a:lstStyle/>
          <a:p>
            <a:r>
              <a:rPr lang="fr-FR" i="1" dirty="0" smtClean="0"/>
              <a:t>Les ressources en eau souterraine du Bassin Adour-Garonne</a:t>
            </a:r>
            <a:endParaRPr lang="fr-FR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36" y="1166605"/>
            <a:ext cx="8607571" cy="44476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169" y="5020657"/>
            <a:ext cx="1155197" cy="750878"/>
          </a:xfrm>
          <a:prstGeom prst="rect">
            <a:avLst/>
          </a:prstGeom>
        </p:spPr>
      </p:pic>
      <p:pic>
        <p:nvPicPr>
          <p:cNvPr id="2050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04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57719" y="142543"/>
            <a:ext cx="11006207" cy="441657"/>
          </a:xfrm>
        </p:spPr>
        <p:txBody>
          <a:bodyPr/>
          <a:lstStyle/>
          <a:p>
            <a:r>
              <a:rPr lang="fr-FR" i="1" dirty="0" smtClean="0"/>
              <a:t>Les ressources en eau souterraine du Bassin Adour-Garonne</a:t>
            </a:r>
            <a:endParaRPr lang="fr-FR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994" y="1297857"/>
            <a:ext cx="8428516" cy="468015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340" y="4971353"/>
            <a:ext cx="1158340" cy="749873"/>
          </a:xfrm>
          <a:prstGeom prst="rect">
            <a:avLst/>
          </a:prstGeom>
        </p:spPr>
      </p:pic>
      <p:pic>
        <p:nvPicPr>
          <p:cNvPr id="6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7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F8CEEB2-6C84-EE5D-47D0-E0AD11F987D6}"/>
              </a:ext>
            </a:extLst>
          </p:cNvPr>
          <p:cNvSpPr txBox="1"/>
          <p:nvPr/>
        </p:nvSpPr>
        <p:spPr>
          <a:xfrm>
            <a:off x="656294" y="1448946"/>
            <a:ext cx="42205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Contexte géologique varié…</a:t>
            </a:r>
          </a:p>
          <a:p>
            <a:pPr marL="179388" lvl="1" indent="14288"/>
            <a:endParaRPr lang="fr-FR" sz="1000" b="1" dirty="0"/>
          </a:p>
          <a:p>
            <a:pPr marL="465138" lvl="1" indent="-285750">
              <a:buFont typeface="Arial" charset="0"/>
              <a:buChar char="•"/>
            </a:pPr>
            <a:r>
              <a:rPr lang="fr-FR" sz="2000" b="1" dirty="0"/>
              <a:t>3 massifs  </a:t>
            </a:r>
            <a:r>
              <a:rPr lang="fr-FR" sz="2000" dirty="0"/>
              <a:t>(Massif Armoricain, Massif Central et Pyrénées</a:t>
            </a:r>
            <a:r>
              <a:rPr lang="fr-FR" sz="2000" dirty="0" smtClean="0"/>
              <a:t>)</a:t>
            </a:r>
          </a:p>
          <a:p>
            <a:pPr marL="465138" lvl="1" indent="-285750">
              <a:buFont typeface="Arial" charset="0"/>
              <a:buChar char="•"/>
            </a:pPr>
            <a:r>
              <a:rPr lang="fr-FR" sz="2000" b="1" dirty="0" smtClean="0"/>
              <a:t>1 </a:t>
            </a:r>
            <a:r>
              <a:rPr lang="fr-FR" sz="2000" b="1" dirty="0"/>
              <a:t>b</a:t>
            </a:r>
            <a:r>
              <a:rPr lang="fr-FR" sz="2000" b="1" dirty="0" smtClean="0"/>
              <a:t>assin </a:t>
            </a:r>
            <a:r>
              <a:rPr lang="fr-FR" sz="2000" dirty="0" smtClean="0"/>
              <a:t>sédimentaire (ouvert sur l’Océan)</a:t>
            </a:r>
            <a:endParaRPr lang="fr-FR" sz="2000" dirty="0"/>
          </a:p>
          <a:p>
            <a:pPr marL="447675" lvl="1" indent="-85725">
              <a:buFont typeface="Arial" panose="020B0604020202020204" pitchFamily="34" charset="0"/>
              <a:buChar char="•"/>
            </a:pPr>
            <a:endParaRPr lang="fr-FR" sz="1000" dirty="0"/>
          </a:p>
          <a:p>
            <a:r>
              <a:rPr lang="fr-FR" sz="2000" b="1" dirty="0">
                <a:solidFill>
                  <a:srgbClr val="0070C0"/>
                </a:solidFill>
              </a:rPr>
              <a:t>…qui conditionnent la répartition géographique des ressources en eaux souterraines sur le territoire </a:t>
            </a:r>
            <a:r>
              <a:rPr lang="fr-FR" sz="2000" b="1" dirty="0" smtClean="0">
                <a:solidFill>
                  <a:srgbClr val="0070C0"/>
                </a:solidFill>
              </a:rPr>
              <a:t>du </a:t>
            </a:r>
            <a:r>
              <a:rPr lang="fr-FR" sz="2000" b="1" dirty="0" smtClean="0">
                <a:solidFill>
                  <a:srgbClr val="0070C0"/>
                </a:solidFill>
              </a:rPr>
              <a:t>bassin hydrographique Adour-Garonne </a:t>
            </a:r>
            <a:r>
              <a:rPr lang="fr-FR" sz="2000" b="1" dirty="0" smtClean="0">
                <a:solidFill>
                  <a:srgbClr val="0070C0"/>
                </a:solidFill>
              </a:rPr>
              <a:t>que </a:t>
            </a:r>
            <a:r>
              <a:rPr lang="fr-FR" sz="2000" b="1" dirty="0">
                <a:solidFill>
                  <a:srgbClr val="0070C0"/>
                </a:solidFill>
              </a:rPr>
              <a:t>ce soit en subsurface ou en profondeur.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14EBC5-2D7F-8F74-5A7D-C7938F8B4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007" y="3406"/>
            <a:ext cx="5482688" cy="6854594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57719" y="142543"/>
            <a:ext cx="4319081" cy="831273"/>
          </a:xfrm>
        </p:spPr>
        <p:txBody>
          <a:bodyPr/>
          <a:lstStyle/>
          <a:p>
            <a:r>
              <a:rPr lang="fr-FR" dirty="0" smtClean="0"/>
              <a:t>Bassin Aquitain</a:t>
            </a:r>
            <a:endParaRPr lang="fr-FR" dirty="0"/>
          </a:p>
        </p:txBody>
      </p:sp>
      <p:pic>
        <p:nvPicPr>
          <p:cNvPr id="7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28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0" y="6311900"/>
            <a:ext cx="2743200" cy="365125"/>
          </a:xfrm>
        </p:spPr>
        <p:txBody>
          <a:bodyPr/>
          <a:lstStyle/>
          <a:p>
            <a:fld id="{E82A56AA-3D20-6A48-83C4-822950B2BB24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1"/>
          <a:stretch>
            <a:fillRect/>
          </a:stretch>
        </p:blipFill>
        <p:spPr bwMode="auto">
          <a:xfrm>
            <a:off x="4487864" y="1757805"/>
            <a:ext cx="7135302" cy="483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Rectangle 1"/>
          <p:cNvSpPr/>
          <p:nvPr/>
        </p:nvSpPr>
        <p:spPr bwMode="auto">
          <a:xfrm>
            <a:off x="4487864" y="3148498"/>
            <a:ext cx="4656136" cy="3709502"/>
          </a:xfrm>
          <a:custGeom>
            <a:avLst/>
            <a:gdLst>
              <a:gd name="connsiteX0" fmla="*/ 0 w 2656683"/>
              <a:gd name="connsiteY0" fmla="*/ 0 h 1374804"/>
              <a:gd name="connsiteX1" fmla="*/ 2656683 w 2656683"/>
              <a:gd name="connsiteY1" fmla="*/ 0 h 1374804"/>
              <a:gd name="connsiteX2" fmla="*/ 2656683 w 2656683"/>
              <a:gd name="connsiteY2" fmla="*/ 1374804 h 1374804"/>
              <a:gd name="connsiteX3" fmla="*/ 0 w 2656683"/>
              <a:gd name="connsiteY3" fmla="*/ 1374804 h 1374804"/>
              <a:gd name="connsiteX4" fmla="*/ 0 w 2656683"/>
              <a:gd name="connsiteY4" fmla="*/ 0 h 1374804"/>
              <a:gd name="connsiteX0" fmla="*/ 0 w 3705374"/>
              <a:gd name="connsiteY0" fmla="*/ 0 h 2947673"/>
              <a:gd name="connsiteX1" fmla="*/ 2656683 w 3705374"/>
              <a:gd name="connsiteY1" fmla="*/ 0 h 2947673"/>
              <a:gd name="connsiteX2" fmla="*/ 3705374 w 3705374"/>
              <a:gd name="connsiteY2" fmla="*/ 2947673 h 2947673"/>
              <a:gd name="connsiteX3" fmla="*/ 0 w 3705374"/>
              <a:gd name="connsiteY3" fmla="*/ 1374804 h 2947673"/>
              <a:gd name="connsiteX4" fmla="*/ 0 w 3705374"/>
              <a:gd name="connsiteY4" fmla="*/ 0 h 2947673"/>
              <a:gd name="connsiteX0" fmla="*/ 0 w 3705374"/>
              <a:gd name="connsiteY0" fmla="*/ 0 h 2947673"/>
              <a:gd name="connsiteX1" fmla="*/ 3682070 w 3705374"/>
              <a:gd name="connsiteY1" fmla="*/ 1200041 h 2947673"/>
              <a:gd name="connsiteX2" fmla="*/ 3705374 w 3705374"/>
              <a:gd name="connsiteY2" fmla="*/ 2947673 h 2947673"/>
              <a:gd name="connsiteX3" fmla="*/ 0 w 3705374"/>
              <a:gd name="connsiteY3" fmla="*/ 1374804 h 2947673"/>
              <a:gd name="connsiteX4" fmla="*/ 0 w 3705374"/>
              <a:gd name="connsiteY4" fmla="*/ 0 h 2947673"/>
              <a:gd name="connsiteX0" fmla="*/ 0 w 3682070"/>
              <a:gd name="connsiteY0" fmla="*/ 0 h 2959324"/>
              <a:gd name="connsiteX1" fmla="*/ 3682070 w 3682070"/>
              <a:gd name="connsiteY1" fmla="*/ 1200041 h 2959324"/>
              <a:gd name="connsiteX2" fmla="*/ 3682070 w 3682070"/>
              <a:gd name="connsiteY2" fmla="*/ 2959324 h 2959324"/>
              <a:gd name="connsiteX3" fmla="*/ 0 w 3682070"/>
              <a:gd name="connsiteY3" fmla="*/ 1374804 h 2959324"/>
              <a:gd name="connsiteX4" fmla="*/ 0 w 3682070"/>
              <a:gd name="connsiteY4" fmla="*/ 0 h 2959324"/>
              <a:gd name="connsiteX0" fmla="*/ 0 w 3682070"/>
              <a:gd name="connsiteY0" fmla="*/ 0 h 2959324"/>
              <a:gd name="connsiteX1" fmla="*/ 3659687 w 3682070"/>
              <a:gd name="connsiteY1" fmla="*/ 1223342 h 2959324"/>
              <a:gd name="connsiteX2" fmla="*/ 3682070 w 3682070"/>
              <a:gd name="connsiteY2" fmla="*/ 2959324 h 2959324"/>
              <a:gd name="connsiteX3" fmla="*/ 0 w 3682070"/>
              <a:gd name="connsiteY3" fmla="*/ 1374804 h 2959324"/>
              <a:gd name="connsiteX4" fmla="*/ 0 w 3682070"/>
              <a:gd name="connsiteY4" fmla="*/ 0 h 2959324"/>
              <a:gd name="connsiteX0" fmla="*/ 0 w 3693262"/>
              <a:gd name="connsiteY0" fmla="*/ 0 h 2959324"/>
              <a:gd name="connsiteX1" fmla="*/ 3693262 w 3693262"/>
              <a:gd name="connsiteY1" fmla="*/ 1281597 h 2959324"/>
              <a:gd name="connsiteX2" fmla="*/ 3682070 w 3693262"/>
              <a:gd name="connsiteY2" fmla="*/ 2959324 h 2959324"/>
              <a:gd name="connsiteX3" fmla="*/ 0 w 3693262"/>
              <a:gd name="connsiteY3" fmla="*/ 1374804 h 2959324"/>
              <a:gd name="connsiteX4" fmla="*/ 0 w 3693262"/>
              <a:gd name="connsiteY4" fmla="*/ 0 h 2959324"/>
              <a:gd name="connsiteX0" fmla="*/ 0 w 3694339"/>
              <a:gd name="connsiteY0" fmla="*/ 0 h 3099135"/>
              <a:gd name="connsiteX1" fmla="*/ 3693262 w 3694339"/>
              <a:gd name="connsiteY1" fmla="*/ 1281597 h 3099135"/>
              <a:gd name="connsiteX2" fmla="*/ 3693262 w 3694339"/>
              <a:gd name="connsiteY2" fmla="*/ 3099135 h 3099135"/>
              <a:gd name="connsiteX3" fmla="*/ 0 w 3694339"/>
              <a:gd name="connsiteY3" fmla="*/ 1374804 h 3099135"/>
              <a:gd name="connsiteX4" fmla="*/ 0 w 3694339"/>
              <a:gd name="connsiteY4" fmla="*/ 0 h 309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4339" h="3099135">
                <a:moveTo>
                  <a:pt x="0" y="0"/>
                </a:moveTo>
                <a:lnTo>
                  <a:pt x="3693262" y="1281597"/>
                </a:lnTo>
                <a:cubicBezTo>
                  <a:pt x="3689531" y="1840839"/>
                  <a:pt x="3696993" y="2539893"/>
                  <a:pt x="3693262" y="3099135"/>
                </a:cubicBezTo>
                <a:lnTo>
                  <a:pt x="0" y="137480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b="1">
              <a:solidFill>
                <a:srgbClr val="004388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4" name="Rectangle 1"/>
          <p:cNvSpPr/>
          <p:nvPr/>
        </p:nvSpPr>
        <p:spPr bwMode="auto">
          <a:xfrm>
            <a:off x="9074331" y="2399223"/>
            <a:ext cx="2548488" cy="4288959"/>
          </a:xfrm>
          <a:custGeom>
            <a:avLst/>
            <a:gdLst>
              <a:gd name="connsiteX0" fmla="*/ 0 w 2656683"/>
              <a:gd name="connsiteY0" fmla="*/ 0 h 1374804"/>
              <a:gd name="connsiteX1" fmla="*/ 2656683 w 2656683"/>
              <a:gd name="connsiteY1" fmla="*/ 0 h 1374804"/>
              <a:gd name="connsiteX2" fmla="*/ 2656683 w 2656683"/>
              <a:gd name="connsiteY2" fmla="*/ 1374804 h 1374804"/>
              <a:gd name="connsiteX3" fmla="*/ 0 w 2656683"/>
              <a:gd name="connsiteY3" fmla="*/ 1374804 h 1374804"/>
              <a:gd name="connsiteX4" fmla="*/ 0 w 2656683"/>
              <a:gd name="connsiteY4" fmla="*/ 0 h 1374804"/>
              <a:gd name="connsiteX0" fmla="*/ 0 w 3705374"/>
              <a:gd name="connsiteY0" fmla="*/ 0 h 2947673"/>
              <a:gd name="connsiteX1" fmla="*/ 2656683 w 3705374"/>
              <a:gd name="connsiteY1" fmla="*/ 0 h 2947673"/>
              <a:gd name="connsiteX2" fmla="*/ 3705374 w 3705374"/>
              <a:gd name="connsiteY2" fmla="*/ 2947673 h 2947673"/>
              <a:gd name="connsiteX3" fmla="*/ 0 w 3705374"/>
              <a:gd name="connsiteY3" fmla="*/ 1374804 h 2947673"/>
              <a:gd name="connsiteX4" fmla="*/ 0 w 3705374"/>
              <a:gd name="connsiteY4" fmla="*/ 0 h 2947673"/>
              <a:gd name="connsiteX0" fmla="*/ 0 w 3705374"/>
              <a:gd name="connsiteY0" fmla="*/ 0 h 2947673"/>
              <a:gd name="connsiteX1" fmla="*/ 3682070 w 3705374"/>
              <a:gd name="connsiteY1" fmla="*/ 1200041 h 2947673"/>
              <a:gd name="connsiteX2" fmla="*/ 3705374 w 3705374"/>
              <a:gd name="connsiteY2" fmla="*/ 2947673 h 2947673"/>
              <a:gd name="connsiteX3" fmla="*/ 0 w 3705374"/>
              <a:gd name="connsiteY3" fmla="*/ 1374804 h 2947673"/>
              <a:gd name="connsiteX4" fmla="*/ 0 w 3705374"/>
              <a:gd name="connsiteY4" fmla="*/ 0 h 2947673"/>
              <a:gd name="connsiteX0" fmla="*/ 0 w 3682070"/>
              <a:gd name="connsiteY0" fmla="*/ 0 h 2959324"/>
              <a:gd name="connsiteX1" fmla="*/ 3682070 w 3682070"/>
              <a:gd name="connsiteY1" fmla="*/ 1200041 h 2959324"/>
              <a:gd name="connsiteX2" fmla="*/ 3682070 w 3682070"/>
              <a:gd name="connsiteY2" fmla="*/ 2959324 h 2959324"/>
              <a:gd name="connsiteX3" fmla="*/ 0 w 3682070"/>
              <a:gd name="connsiteY3" fmla="*/ 1374804 h 2959324"/>
              <a:gd name="connsiteX4" fmla="*/ 0 w 3682070"/>
              <a:gd name="connsiteY4" fmla="*/ 0 h 2959324"/>
              <a:gd name="connsiteX0" fmla="*/ 0 w 3682070"/>
              <a:gd name="connsiteY0" fmla="*/ 0 h 4893370"/>
              <a:gd name="connsiteX1" fmla="*/ 3682070 w 3682070"/>
              <a:gd name="connsiteY1" fmla="*/ 1200041 h 4893370"/>
              <a:gd name="connsiteX2" fmla="*/ 3682070 w 3682070"/>
              <a:gd name="connsiteY2" fmla="*/ 2959324 h 4893370"/>
              <a:gd name="connsiteX3" fmla="*/ 1339994 w 3682070"/>
              <a:gd name="connsiteY3" fmla="*/ 4893370 h 4893370"/>
              <a:gd name="connsiteX4" fmla="*/ 0 w 3682070"/>
              <a:gd name="connsiteY4" fmla="*/ 0 h 4893370"/>
              <a:gd name="connsiteX0" fmla="*/ 0 w 2388684"/>
              <a:gd name="connsiteY0" fmla="*/ 1934046 h 3693329"/>
              <a:gd name="connsiteX1" fmla="*/ 2388684 w 2388684"/>
              <a:gd name="connsiteY1" fmla="*/ 0 h 3693329"/>
              <a:gd name="connsiteX2" fmla="*/ 2388684 w 2388684"/>
              <a:gd name="connsiteY2" fmla="*/ 1759283 h 3693329"/>
              <a:gd name="connsiteX3" fmla="*/ 46608 w 2388684"/>
              <a:gd name="connsiteY3" fmla="*/ 3693329 h 3693329"/>
              <a:gd name="connsiteX4" fmla="*/ 0 w 2388684"/>
              <a:gd name="connsiteY4" fmla="*/ 1934046 h 3693329"/>
              <a:gd name="connsiteX0" fmla="*/ 0 w 2388684"/>
              <a:gd name="connsiteY0" fmla="*/ 1992301 h 3751584"/>
              <a:gd name="connsiteX1" fmla="*/ 2377032 w 2388684"/>
              <a:gd name="connsiteY1" fmla="*/ 0 h 3751584"/>
              <a:gd name="connsiteX2" fmla="*/ 2388684 w 2388684"/>
              <a:gd name="connsiteY2" fmla="*/ 1817538 h 3751584"/>
              <a:gd name="connsiteX3" fmla="*/ 46608 w 2388684"/>
              <a:gd name="connsiteY3" fmla="*/ 3751584 h 3751584"/>
              <a:gd name="connsiteX4" fmla="*/ 0 w 2388684"/>
              <a:gd name="connsiteY4" fmla="*/ 1992301 h 3751584"/>
              <a:gd name="connsiteX0" fmla="*/ 0 w 2388684"/>
              <a:gd name="connsiteY0" fmla="*/ 1957348 h 3716631"/>
              <a:gd name="connsiteX1" fmla="*/ 2377032 w 2388684"/>
              <a:gd name="connsiteY1" fmla="*/ 0 h 3716631"/>
              <a:gd name="connsiteX2" fmla="*/ 2388684 w 2388684"/>
              <a:gd name="connsiteY2" fmla="*/ 1782585 h 3716631"/>
              <a:gd name="connsiteX3" fmla="*/ 46608 w 2388684"/>
              <a:gd name="connsiteY3" fmla="*/ 3716631 h 3716631"/>
              <a:gd name="connsiteX4" fmla="*/ 0 w 2388684"/>
              <a:gd name="connsiteY4" fmla="*/ 1957348 h 371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8684" h="3716631">
                <a:moveTo>
                  <a:pt x="0" y="1957348"/>
                </a:moveTo>
                <a:lnTo>
                  <a:pt x="2377032" y="0"/>
                </a:lnTo>
                <a:lnTo>
                  <a:pt x="2388684" y="1782585"/>
                </a:lnTo>
                <a:lnTo>
                  <a:pt x="46608" y="3716631"/>
                </a:lnTo>
                <a:lnTo>
                  <a:pt x="0" y="19573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b="1">
              <a:solidFill>
                <a:srgbClr val="004388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C4DDF-0BA7-C709-D0AB-51282AF98737}"/>
              </a:ext>
            </a:extLst>
          </p:cNvPr>
          <p:cNvSpPr/>
          <p:nvPr/>
        </p:nvSpPr>
        <p:spPr>
          <a:xfrm>
            <a:off x="784879" y="2478929"/>
            <a:ext cx="45933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charset="0"/>
              <a:buChar char="•"/>
            </a:pPr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 Un bassin sédimentaire</a:t>
            </a:r>
          </a:p>
          <a:p>
            <a:pPr algn="l"/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 de plus de 7000 m d’épaisseur</a:t>
            </a:r>
            <a:r>
              <a:rPr lang="fr-FR" b="1" i="1" dirty="0" smtClean="0">
                <a:solidFill>
                  <a:srgbClr val="000000"/>
                </a:solidFill>
                <a:latin typeface="Calibri" charset="0"/>
              </a:rPr>
              <a:t>,</a:t>
            </a:r>
          </a:p>
          <a:p>
            <a:pPr algn="l"/>
            <a:endParaRPr lang="fr-FR" b="1" i="1" dirty="0">
              <a:solidFill>
                <a:srgbClr val="000000"/>
              </a:solidFill>
              <a:latin typeface="Calibri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Des nappes libres, profondes </a:t>
            </a:r>
            <a:r>
              <a:rPr lang="fr-FR" b="1" i="1" dirty="0" smtClean="0">
                <a:solidFill>
                  <a:srgbClr val="000000"/>
                </a:solidFill>
                <a:latin typeface="Calibri" charset="0"/>
              </a:rPr>
              <a:t>sises</a:t>
            </a:r>
          </a:p>
          <a:p>
            <a:r>
              <a:rPr lang="fr-FR" b="1" i="1" dirty="0" smtClean="0">
                <a:solidFill>
                  <a:srgbClr val="000000"/>
                </a:solidFill>
                <a:latin typeface="Calibri" charset="0"/>
              </a:rPr>
              <a:t>dans </a:t>
            </a:r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différents milieux géologiques</a:t>
            </a:r>
            <a:endParaRPr lang="fr-FR" b="1" i="1" dirty="0">
              <a:solidFill>
                <a:srgbClr val="000000"/>
              </a:solidFill>
              <a:latin typeface="Calibri" charset="0"/>
            </a:endParaRPr>
          </a:p>
          <a:p>
            <a:pPr algn="l"/>
            <a:endParaRPr lang="fr-FR" b="1" i="1" dirty="0">
              <a:solidFill>
                <a:srgbClr val="000000"/>
              </a:solidFill>
              <a:latin typeface="Calibri" charset="0"/>
            </a:endParaRPr>
          </a:p>
          <a:p>
            <a:pPr algn="l">
              <a:buFont typeface="Arial" charset="0"/>
              <a:buChar char="•"/>
            </a:pPr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 De nombreuses couches </a:t>
            </a:r>
          </a:p>
          <a:p>
            <a:pPr algn="l"/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réservoirs (&gt;7),</a:t>
            </a:r>
          </a:p>
          <a:p>
            <a:pPr algn="l"/>
            <a:endParaRPr lang="fr-FR" b="1" i="1" dirty="0">
              <a:solidFill>
                <a:srgbClr val="000000"/>
              </a:solidFill>
              <a:latin typeface="Calibri" charset="0"/>
            </a:endParaRPr>
          </a:p>
          <a:p>
            <a:pPr algn="l">
              <a:buFont typeface="Arial" charset="0"/>
              <a:buChar char="•"/>
            </a:pPr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 Des eaux souterraines</a:t>
            </a:r>
          </a:p>
          <a:p>
            <a:pPr algn="l"/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 douces même à très grande</a:t>
            </a:r>
          </a:p>
          <a:p>
            <a:pPr algn="l"/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profondeur &gt;1000m,</a:t>
            </a:r>
          </a:p>
          <a:p>
            <a:pPr algn="l"/>
            <a:endParaRPr lang="fr-FR" b="1" i="1" dirty="0">
              <a:latin typeface="Calibri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251C92-4716-491A-6020-B287DA407640}"/>
              </a:ext>
            </a:extLst>
          </p:cNvPr>
          <p:cNvSpPr/>
          <p:nvPr/>
        </p:nvSpPr>
        <p:spPr>
          <a:xfrm>
            <a:off x="371610" y="1840177"/>
            <a:ext cx="646949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Arial" pitchFamily="34" charset="0"/>
                <a:cs typeface="Arial" pitchFamily="34" charset="0"/>
              </a:rPr>
              <a:t>Aquifères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de multiples types:</a:t>
            </a:r>
            <a:endParaRPr lang="fr-FR" sz="2000" dirty="0">
              <a:latin typeface="Arial" pitchFamily="34" charset="0"/>
              <a:cs typeface="Arial" pitchFamily="34" charset="0"/>
            </a:endParaRPr>
          </a:p>
          <a:p>
            <a:endParaRPr lang="fr-FR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re 4"/>
          <p:cNvSpPr>
            <a:spLocks noGrp="1"/>
          </p:cNvSpPr>
          <p:nvPr>
            <p:ph type="title"/>
          </p:nvPr>
        </p:nvSpPr>
        <p:spPr>
          <a:xfrm>
            <a:off x="557719" y="142543"/>
            <a:ext cx="11006207" cy="441657"/>
          </a:xfrm>
        </p:spPr>
        <p:txBody>
          <a:bodyPr/>
          <a:lstStyle/>
          <a:p>
            <a:r>
              <a:rPr lang="fr-FR" i="1" dirty="0" smtClean="0"/>
              <a:t>Les ressources en eau souterraine du Bassin Adour-Garonne</a:t>
            </a:r>
            <a:endParaRPr lang="fr-FR" i="1" dirty="0"/>
          </a:p>
        </p:txBody>
      </p:sp>
      <p:pic>
        <p:nvPicPr>
          <p:cNvPr id="15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58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0" y="6311900"/>
            <a:ext cx="2743200" cy="365125"/>
          </a:xfrm>
        </p:spPr>
        <p:txBody>
          <a:bodyPr/>
          <a:lstStyle/>
          <a:p>
            <a:fld id="{E82A56AA-3D20-6A48-83C4-822950B2BB24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562D2F6C-AE40-53AF-42A2-404C0E325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1"/>
          <a:stretch>
            <a:fillRect/>
          </a:stretch>
        </p:blipFill>
        <p:spPr bwMode="auto">
          <a:xfrm>
            <a:off x="4487864" y="1757805"/>
            <a:ext cx="7135302" cy="483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4C4DDF-0BA7-C709-D0AB-51282AF98737}"/>
              </a:ext>
            </a:extLst>
          </p:cNvPr>
          <p:cNvSpPr/>
          <p:nvPr/>
        </p:nvSpPr>
        <p:spPr>
          <a:xfrm>
            <a:off x="784879" y="2478929"/>
            <a:ext cx="45933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Arial" charset="0"/>
              <a:buChar char="•"/>
            </a:pPr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 Un bassin sédimentaire</a:t>
            </a:r>
          </a:p>
          <a:p>
            <a:pPr algn="l"/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 de plus de 7000 m d’épaisseur</a:t>
            </a:r>
            <a:r>
              <a:rPr lang="fr-FR" b="1" i="1" dirty="0" smtClean="0">
                <a:solidFill>
                  <a:srgbClr val="000000"/>
                </a:solidFill>
                <a:latin typeface="Calibri" charset="0"/>
              </a:rPr>
              <a:t>,</a:t>
            </a:r>
          </a:p>
          <a:p>
            <a:pPr algn="l"/>
            <a:endParaRPr lang="fr-FR" b="1" i="1" dirty="0">
              <a:solidFill>
                <a:srgbClr val="000000"/>
              </a:solidFill>
              <a:latin typeface="Calibri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i="1" dirty="0" smtClean="0">
                <a:solidFill>
                  <a:srgbClr val="000000"/>
                </a:solidFill>
                <a:latin typeface="Calibri" charset="0"/>
              </a:rPr>
              <a:t>Des nappes libres, profondes sises</a:t>
            </a:r>
          </a:p>
          <a:p>
            <a:pPr algn="l"/>
            <a:r>
              <a:rPr lang="fr-FR" b="1" i="1" dirty="0" smtClean="0">
                <a:solidFill>
                  <a:srgbClr val="000000"/>
                </a:solidFill>
                <a:latin typeface="Calibri" charset="0"/>
              </a:rPr>
              <a:t>dans différents milieux géologiques</a:t>
            </a:r>
            <a:endParaRPr lang="fr-FR" b="1" i="1" dirty="0">
              <a:solidFill>
                <a:srgbClr val="000000"/>
              </a:solidFill>
              <a:latin typeface="Calibri" charset="0"/>
            </a:endParaRPr>
          </a:p>
          <a:p>
            <a:pPr algn="l"/>
            <a:endParaRPr lang="fr-FR" b="1" i="1" dirty="0">
              <a:solidFill>
                <a:srgbClr val="000000"/>
              </a:solidFill>
              <a:latin typeface="Calibri" charset="0"/>
            </a:endParaRPr>
          </a:p>
          <a:p>
            <a:pPr algn="l">
              <a:buFont typeface="Arial" charset="0"/>
              <a:buChar char="•"/>
            </a:pPr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 De nombreuses couches </a:t>
            </a:r>
          </a:p>
          <a:p>
            <a:pPr algn="l"/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réservoirs (&gt;7),</a:t>
            </a:r>
          </a:p>
          <a:p>
            <a:pPr algn="l"/>
            <a:endParaRPr lang="fr-FR" b="1" i="1" dirty="0">
              <a:solidFill>
                <a:srgbClr val="000000"/>
              </a:solidFill>
              <a:latin typeface="Calibri" charset="0"/>
            </a:endParaRPr>
          </a:p>
          <a:p>
            <a:pPr algn="l">
              <a:buFont typeface="Arial" charset="0"/>
              <a:buChar char="•"/>
            </a:pPr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 Des eaux souterraines</a:t>
            </a:r>
          </a:p>
          <a:p>
            <a:pPr algn="l"/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 douces même à très grande</a:t>
            </a:r>
          </a:p>
          <a:p>
            <a:pPr algn="l"/>
            <a:r>
              <a:rPr lang="fr-FR" b="1" i="1" dirty="0">
                <a:solidFill>
                  <a:srgbClr val="000000"/>
                </a:solidFill>
                <a:latin typeface="Calibri" charset="0"/>
              </a:rPr>
              <a:t>profondeur &gt;1000m,</a:t>
            </a:r>
          </a:p>
          <a:p>
            <a:pPr algn="l"/>
            <a:endParaRPr lang="fr-FR" b="1" i="1" dirty="0">
              <a:latin typeface="Calibri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251C92-4716-491A-6020-B287DA407640}"/>
              </a:ext>
            </a:extLst>
          </p:cNvPr>
          <p:cNvSpPr/>
          <p:nvPr/>
        </p:nvSpPr>
        <p:spPr>
          <a:xfrm>
            <a:off x="371610" y="1840177"/>
            <a:ext cx="646949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Arial" pitchFamily="34" charset="0"/>
                <a:cs typeface="Arial" pitchFamily="34" charset="0"/>
              </a:rPr>
              <a:t>Aquifères 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de multiples types:</a:t>
            </a:r>
            <a:endParaRPr lang="fr-FR" sz="2000" dirty="0">
              <a:latin typeface="Arial" pitchFamily="34" charset="0"/>
              <a:cs typeface="Arial" pitchFamily="34" charset="0"/>
            </a:endParaRPr>
          </a:p>
          <a:p>
            <a:endParaRPr lang="fr-FR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re 4"/>
          <p:cNvSpPr>
            <a:spLocks noGrp="1"/>
          </p:cNvSpPr>
          <p:nvPr>
            <p:ph type="title"/>
          </p:nvPr>
        </p:nvSpPr>
        <p:spPr>
          <a:xfrm>
            <a:off x="557719" y="142543"/>
            <a:ext cx="11006207" cy="441657"/>
          </a:xfrm>
        </p:spPr>
        <p:txBody>
          <a:bodyPr/>
          <a:lstStyle/>
          <a:p>
            <a:r>
              <a:rPr lang="fr-FR" i="1" dirty="0" smtClean="0"/>
              <a:t>Les ressources en eau souterraine du Bassin Adour-Garonne</a:t>
            </a:r>
            <a:endParaRPr lang="fr-FR" i="1" dirty="0"/>
          </a:p>
        </p:txBody>
      </p:sp>
      <p:pic>
        <p:nvPicPr>
          <p:cNvPr id="12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0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9FB15F4-FDE5-FEC0-218B-AA242DF0090E}"/>
              </a:ext>
            </a:extLst>
          </p:cNvPr>
          <p:cNvSpPr txBox="1"/>
          <p:nvPr/>
        </p:nvSpPr>
        <p:spPr>
          <a:xfrm>
            <a:off x="943235" y="1124765"/>
            <a:ext cx="7078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 err="1" smtClean="0"/>
              <a:t>Hydro-géologie</a:t>
            </a:r>
            <a:r>
              <a:rPr lang="fr-FR" b="1" dirty="0" smtClean="0"/>
              <a:t> </a:t>
            </a:r>
            <a:r>
              <a:rPr lang="fr-FR" b="1" dirty="0"/>
              <a:t>très </a:t>
            </a:r>
            <a:r>
              <a:rPr lang="fr-FR" b="1" dirty="0" smtClean="0"/>
              <a:t>contrastée…</a:t>
            </a:r>
          </a:p>
          <a:p>
            <a:r>
              <a:rPr lang="fr-FR" b="1" dirty="0" smtClean="0"/>
              <a:t>	de </a:t>
            </a:r>
            <a:r>
              <a:rPr lang="fr-FR" b="1" dirty="0"/>
              <a:t>l’absence de nappe phréatique…</a:t>
            </a:r>
          </a:p>
          <a:p>
            <a:r>
              <a:rPr lang="fr-FR" b="1" dirty="0"/>
              <a:t>      		à un puissant aquifère </a:t>
            </a:r>
            <a:r>
              <a:rPr lang="fr-FR" b="1" dirty="0" smtClean="0"/>
              <a:t>multicouche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b="1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/>
              <a:t>Des </a:t>
            </a:r>
            <a:r>
              <a:rPr lang="fr-FR" b="1" dirty="0"/>
              <a:t>territoires sans « réserves » mais avec d’importants flux,</a:t>
            </a:r>
          </a:p>
          <a:p>
            <a:r>
              <a:rPr lang="fr-FR" b="1" dirty="0"/>
              <a:t>	</a:t>
            </a:r>
            <a:r>
              <a:rPr lang="fr-FR" b="1" dirty="0" smtClean="0"/>
              <a:t> </a:t>
            </a:r>
            <a:r>
              <a:rPr lang="fr-FR" b="1" dirty="0"/>
              <a:t>à des territoires avec d’importants stocks mais avec </a:t>
            </a:r>
            <a:r>
              <a:rPr lang="fr-FR" b="1" dirty="0" smtClean="0"/>
              <a:t>	des flux limités </a:t>
            </a:r>
            <a:r>
              <a:rPr lang="fr-FR" b="1" dirty="0"/>
              <a:t>!</a:t>
            </a: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4F36B168-BC2C-96BF-45DA-CA40E1456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3942"/>
          <a:stretch>
            <a:fillRect/>
          </a:stretch>
        </p:blipFill>
        <p:spPr bwMode="auto">
          <a:xfrm>
            <a:off x="7894229" y="1209954"/>
            <a:ext cx="2974187" cy="21400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AF6CEFE-7451-8273-EB3C-16FBBE18B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7434"/>
            <a:ext cx="12168000" cy="2517480"/>
          </a:xfrm>
          <a:prstGeom prst="rect">
            <a:avLst/>
          </a:prstGeom>
        </p:spPr>
      </p:pic>
      <p:sp>
        <p:nvSpPr>
          <p:cNvPr id="8" name="Titre 4"/>
          <p:cNvSpPr>
            <a:spLocks noGrp="1"/>
          </p:cNvSpPr>
          <p:nvPr>
            <p:ph type="title"/>
          </p:nvPr>
        </p:nvSpPr>
        <p:spPr>
          <a:xfrm>
            <a:off x="557719" y="142543"/>
            <a:ext cx="11006207" cy="441657"/>
          </a:xfrm>
        </p:spPr>
        <p:txBody>
          <a:bodyPr/>
          <a:lstStyle/>
          <a:p>
            <a:r>
              <a:rPr lang="fr-FR" i="1" dirty="0" smtClean="0"/>
              <a:t>Les ressources en eau souterraine du Bassin Adour-Garonne</a:t>
            </a:r>
            <a:endParaRPr lang="fr-FR" i="1" dirty="0"/>
          </a:p>
        </p:txBody>
      </p:sp>
      <p:pic>
        <p:nvPicPr>
          <p:cNvPr id="9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91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EA85A2-0C78-7E49-8D28-3516619D0E71}"/>
              </a:ext>
            </a:extLst>
          </p:cNvPr>
          <p:cNvSpPr/>
          <p:nvPr/>
        </p:nvSpPr>
        <p:spPr>
          <a:xfrm>
            <a:off x="4016415" y="770036"/>
            <a:ext cx="567160" cy="503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264534-B706-4E57-D0CA-F9F68BE66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077" y="923283"/>
            <a:ext cx="10610973" cy="558623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7235418-72BD-8F7A-393F-5528027D6364}"/>
              </a:ext>
            </a:extLst>
          </p:cNvPr>
          <p:cNvSpPr txBox="1"/>
          <p:nvPr/>
        </p:nvSpPr>
        <p:spPr>
          <a:xfrm>
            <a:off x="6723530" y="6232520"/>
            <a:ext cx="4352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Source : </a:t>
            </a:r>
            <a:r>
              <a:rPr lang="fr-FR" sz="1200" i="1" dirty="0"/>
              <a:t>Ch. Cassou. Coll. Urgence Climatique. Acad. Sciences, 2024</a:t>
            </a:r>
            <a:endParaRPr lang="fr-FR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0920CC-A5EC-A90F-8C88-65A000D7E25A}"/>
              </a:ext>
            </a:extLst>
          </p:cNvPr>
          <p:cNvSpPr/>
          <p:nvPr/>
        </p:nvSpPr>
        <p:spPr>
          <a:xfrm>
            <a:off x="1445342" y="778072"/>
            <a:ext cx="9104671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2"/>
          <p:cNvSpPr>
            <a:spLocks noGrp="1"/>
          </p:cNvSpPr>
          <p:nvPr>
            <p:ph type="title"/>
          </p:nvPr>
        </p:nvSpPr>
        <p:spPr>
          <a:xfrm>
            <a:off x="557719" y="142543"/>
            <a:ext cx="8192991" cy="831273"/>
          </a:xfrm>
        </p:spPr>
        <p:txBody>
          <a:bodyPr>
            <a:normAutofit/>
          </a:bodyPr>
          <a:lstStyle/>
          <a:p>
            <a:r>
              <a:rPr lang="fr-FR" sz="2400" b="1" i="1" dirty="0">
                <a:solidFill>
                  <a:schemeClr val="accent2"/>
                </a:solidFill>
              </a:rPr>
              <a:t>Le changement climatique </a:t>
            </a:r>
            <a:r>
              <a:rPr lang="fr-FR" sz="2400" b="1" i="1" dirty="0" smtClean="0">
                <a:solidFill>
                  <a:schemeClr val="accent2"/>
                </a:solidFill>
              </a:rPr>
              <a:t>en France </a:t>
            </a:r>
            <a:r>
              <a:rPr lang="fr-FR" sz="2400" b="1" i="1" dirty="0" smtClean="0">
                <a:solidFill>
                  <a:schemeClr val="accent2"/>
                </a:solidFill>
              </a:rPr>
              <a:t>aujourd'hui :</a:t>
            </a:r>
            <a:r>
              <a:rPr lang="fr-FR" sz="2400" b="1" i="1" dirty="0">
                <a:solidFill>
                  <a:schemeClr val="accent2"/>
                </a:solidFill>
              </a:rPr>
              <a:t> </a:t>
            </a:r>
            <a:r>
              <a:rPr lang="fr-FR" sz="2400" b="1" i="1" dirty="0" smtClean="0">
                <a:solidFill>
                  <a:schemeClr val="accent2"/>
                </a:solidFill>
              </a:rPr>
              <a:t>T</a:t>
            </a:r>
            <a:r>
              <a:rPr lang="fr-FR" sz="2400" b="1" i="1" dirty="0">
                <a:solidFill>
                  <a:schemeClr val="accent2"/>
                </a:solidFill>
              </a:rPr>
              <a:t>°</a:t>
            </a:r>
            <a:br>
              <a:rPr lang="fr-FR" sz="2400" b="1" i="1" dirty="0">
                <a:solidFill>
                  <a:schemeClr val="accent2"/>
                </a:solidFill>
              </a:rPr>
            </a:br>
            <a:endParaRPr lang="fr-FR" sz="2400" b="1" i="1" dirty="0">
              <a:solidFill>
                <a:schemeClr val="accent2"/>
              </a:solidFill>
            </a:endParaRPr>
          </a:p>
        </p:txBody>
      </p:sp>
      <p:pic>
        <p:nvPicPr>
          <p:cNvPr id="10" name="Picture 2" descr="Plateforme des bonnes pratiques pour l'eau du grand Sud-Ouest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t="15637" r="7908" b="16794"/>
          <a:stretch/>
        </p:blipFill>
        <p:spPr bwMode="auto">
          <a:xfrm>
            <a:off x="9881419" y="16231"/>
            <a:ext cx="2212258" cy="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6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FBE9B0E392084A9295605B76881B7B" ma:contentTypeVersion="18" ma:contentTypeDescription="Crée un document." ma:contentTypeScope="" ma:versionID="6d8a0d0ace920e52c44b6d9d2c860194">
  <xsd:schema xmlns:xsd="http://www.w3.org/2001/XMLSchema" xmlns:xs="http://www.w3.org/2001/XMLSchema" xmlns:p="http://schemas.microsoft.com/office/2006/metadata/properties" xmlns:ns3="ef960f52-0889-49a1-9498-875d9c4777b6" xmlns:ns4="fbe33f42-29a1-4b11-af01-b796570c76cb" targetNamespace="http://schemas.microsoft.com/office/2006/metadata/properties" ma:root="true" ma:fieldsID="e1cd5012be57d4449fce4cfb89125d4e" ns3:_="" ns4:_="">
    <xsd:import namespace="ef960f52-0889-49a1-9498-875d9c4777b6"/>
    <xsd:import namespace="fbe33f42-29a1-4b11-af01-b796570c76c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LengthInSeconds" minOccurs="0"/>
                <xsd:element ref="ns3:_activity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60f52-0889-49a1-9498-875d9c4777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e33f42-29a1-4b11-af01-b796570c76c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f960f52-0889-49a1-9498-875d9c4777b6" xsi:nil="true"/>
  </documentManagement>
</p:properties>
</file>

<file path=customXml/itemProps1.xml><?xml version="1.0" encoding="utf-8"?>
<ds:datastoreItem xmlns:ds="http://schemas.openxmlformats.org/officeDocument/2006/customXml" ds:itemID="{B6DC9588-D89B-490C-AD64-E8EDAC818E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B01064-8B68-4C9C-BBE2-B46AB83EF9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60f52-0889-49a1-9498-875d9c4777b6"/>
    <ds:schemaRef ds:uri="fbe33f42-29a1-4b11-af01-b796570c76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6AEB6D-7F49-4130-A932-7971F03276EA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fbe33f42-29a1-4b11-af01-b796570c76cb"/>
    <ds:schemaRef ds:uri="http://schemas.microsoft.com/office/infopath/2007/PartnerControls"/>
    <ds:schemaRef ds:uri="ef960f52-0889-49a1-9498-875d9c4777b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3090</TotalTime>
  <Words>949</Words>
  <Application>Microsoft Office PowerPoint</Application>
  <PresentationFormat>Grand écran</PresentationFormat>
  <Paragraphs>146</Paragraphs>
  <Slides>23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6" baseType="lpstr">
      <vt:lpstr>MS PGothic</vt:lpstr>
      <vt:lpstr>Arial</vt:lpstr>
      <vt:lpstr>Arial</vt:lpstr>
      <vt:lpstr>Arial Unicode MS</vt:lpstr>
      <vt:lpstr>Calibri</vt:lpstr>
      <vt:lpstr>Courier New</vt:lpstr>
      <vt:lpstr>League Spartan SemiBold</vt:lpstr>
      <vt:lpstr>Montserrat Classic</vt:lpstr>
      <vt:lpstr>Symbol</vt:lpstr>
      <vt:lpstr>Trebuchet MS</vt:lpstr>
      <vt:lpstr>Verdana</vt:lpstr>
      <vt:lpstr>Wingdings</vt:lpstr>
      <vt:lpstr>Thème Office</vt:lpstr>
      <vt:lpstr>Présentation PowerPoint</vt:lpstr>
      <vt:lpstr>Présentation PowerPoint</vt:lpstr>
      <vt:lpstr>Les ressources en eau souterraine du Bassin Adour-Garonne</vt:lpstr>
      <vt:lpstr>Les ressources en eau souterraine du Bassin Adour-Garonne</vt:lpstr>
      <vt:lpstr>Bassin Aquitain</vt:lpstr>
      <vt:lpstr>Les ressources en eau souterraine du Bassin Adour-Garonne</vt:lpstr>
      <vt:lpstr>Les ressources en eau souterraine du Bassin Adour-Garonne</vt:lpstr>
      <vt:lpstr>Les ressources en eau souterraine du Bassin Adour-Garonne</vt:lpstr>
      <vt:lpstr>Le changement climatique en France aujourd'hui : T° </vt:lpstr>
      <vt:lpstr>Le changement climatique en Europe demain : T° </vt:lpstr>
      <vt:lpstr>Le changement climatique en Europe demain : PT</vt:lpstr>
      <vt:lpstr>Le changement climatique en France demain : PT , q </vt:lpstr>
      <vt:lpstr>Présentation PowerPoint</vt:lpstr>
      <vt:lpstr> </vt:lpstr>
      <vt:lpstr> </vt:lpstr>
      <vt:lpstr>R’Garonne – Recharge maîtrisée de la nappe d’accompagnement de la Garonne</vt:lpstr>
      <vt:lpstr>R’Garonne – Recharge maîtrisée de la nappe d’accompagnement de la Garonne</vt:lpstr>
      <vt:lpstr>RAMAGE : Recharge Annuelle et Maintien Alluvial de la Garonne en Etiage</vt:lpstr>
      <vt:lpstr>RAMAGE : Recharge Annuelle et Maintien Alluvial de la Garonne en Etiage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BonnesPratiques AG mai2024</dc:title>
  <dc:subject>Webinaire</dc:subject>
  <dc:creator>Dupuy Alain</dc:creator>
  <cp:lastModifiedBy>Dupuy Alain</cp:lastModifiedBy>
  <cp:revision>199</cp:revision>
  <dcterms:created xsi:type="dcterms:W3CDTF">2018-10-03T08:36:16Z</dcterms:created>
  <dcterms:modified xsi:type="dcterms:W3CDTF">2024-05-20T16:33:46Z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0x0101001EFBE9B0E392084A9295605B76881B7B</vt:lpwstr>
  </property>
  <property fmtid="{D5CDD505-2E9C-101B-9397-08002B2CF9AE}" pid="3" name="MediaServiceImageTags">
    <vt:lpwstr/>
  </property>
</Properties>
</file>